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9"/>
  </p:notesMasterIdLst>
  <p:sldIdLst>
    <p:sldId id="414" r:id="rId5"/>
    <p:sldId id="415" r:id="rId6"/>
    <p:sldId id="318" r:id="rId7"/>
    <p:sldId id="397" r:id="rId8"/>
    <p:sldId id="398" r:id="rId9"/>
    <p:sldId id="416" r:id="rId10"/>
    <p:sldId id="418" r:id="rId11"/>
    <p:sldId id="417" r:id="rId12"/>
    <p:sldId id="419" r:id="rId13"/>
    <p:sldId id="420" r:id="rId14"/>
    <p:sldId id="400" r:id="rId15"/>
    <p:sldId id="413" r:id="rId16"/>
    <p:sldId id="421" r:id="rId17"/>
    <p:sldId id="384" r:id="rId1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0" userDrawn="1">
          <p15:clr>
            <a:srgbClr val="A4A3A4"/>
          </p15:clr>
        </p15:guide>
        <p15:guide id="2" orient="horz" pos="16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CBCC"/>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14B588-CA20-4AEE-9A59-7E1946F54E93}" v="6247" dt="2019-08-06T14:31:03.813"/>
  </p1510:revLst>
</p1510:revInfo>
</file>

<file path=ppt/tableStyles.xml><?xml version="1.0" encoding="utf-8"?>
<a:tblStyleLst xmlns:a="http://schemas.openxmlformats.org/drawingml/2006/main" def="{BFEA419B-BCDB-4C27-8AB2-1E94C2BD932B}">
  <a:tblStyle styleId="{BFEA419B-BCDB-4C27-8AB2-1E94C2BD932B}" styleName="Elsevier">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12700" cmpd="sng">
              <a:solidFill>
                <a:srgbClr val="DCDCDD"/>
              </a:solidFill>
            </a:ln>
          </a:bottom>
          <a:insideH>
            <a:ln w="12700" cmpd="sng">
              <a:solidFill>
                <a:srgbClr val="DCDCDD"/>
              </a:solidFill>
            </a:ln>
          </a:insideH>
          <a:insideV>
            <a:ln w="0" cmpd="sng">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12700" cmpd="sng">
              <a:solidFill>
                <a:schemeClr val="lt1"/>
              </a:solidFill>
            </a:ln>
          </a:top>
        </a:tcBdr>
        <a:fill>
          <a:solidFill>
            <a:schemeClr val="accent1"/>
          </a:solidFill>
        </a:fill>
      </a:tcStyle>
    </a:lastRow>
    <a:firstRow>
      <a:tcTxStyle b="on">
        <a:fontRef idx="minor">
          <a:prstClr val="black"/>
        </a:fontRef>
        <a:schemeClr val="dk1"/>
      </a:tcTxStyle>
      <a:tcStyle>
        <a:tcBdr>
          <a:bottom>
            <a:ln w="12700" cmpd="sng">
              <a:solidFill>
                <a:srgbClr val="FF6C00"/>
              </a:solidFill>
            </a:ln>
          </a:bottom>
        </a:tcBdr>
        <a:fill>
          <a:solidFill>
            <a:schemeClr val="l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41" autoAdjust="0"/>
    <p:restoredTop sz="79255" autoAdjust="0"/>
  </p:normalViewPr>
  <p:slideViewPr>
    <p:cSldViewPr snapToGrid="0" showGuides="1">
      <p:cViewPr varScale="1">
        <p:scale>
          <a:sx n="120" d="100"/>
          <a:sy n="120" d="100"/>
        </p:scale>
        <p:origin x="1644" y="96"/>
      </p:cViewPr>
      <p:guideLst>
        <p:guide pos="5760"/>
        <p:guide orient="horz" pos="162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96" d="100"/>
          <a:sy n="96" d="100"/>
        </p:scale>
        <p:origin x="248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9DD4CF-C917-4D69-9374-6EFF2E9F78C3}" type="datetimeFigureOut">
              <a:rPr lang="de-DE" smtClean="0"/>
              <a:t>06.08.2019</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43C7B-F938-4CE9-A268-32817172635B}" type="slidenum">
              <a:rPr lang="de-DE" smtClean="0"/>
              <a:t>‹nr.›</a:t>
            </a:fld>
            <a:endParaRPr lang="de-DE"/>
          </a:p>
        </p:txBody>
      </p:sp>
    </p:spTree>
    <p:extLst>
      <p:ext uri="{BB962C8B-B14F-4D97-AF65-F5344CB8AC3E}">
        <p14:creationId xmlns:p14="http://schemas.microsoft.com/office/powerpoint/2010/main" val="236874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widencdn.net/q0c1yw/PLS_DDD_PP_training_video_drug_safety_searching_VID"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pp-trunk.cm-elsevier.com/browse/drugs/Carfilzomib"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everybody and welcome to this tutorial video, where I will show you how you can retrieve critical drug safety data with PharmaPendium with Boolean searching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a:t>
            </a:fld>
            <a:endParaRPr lang="de-DE"/>
          </a:p>
        </p:txBody>
      </p:sp>
    </p:spTree>
    <p:extLst>
      <p:ext uri="{BB962C8B-B14F-4D97-AF65-F5344CB8AC3E}">
        <p14:creationId xmlns:p14="http://schemas.microsoft.com/office/powerpoint/2010/main" val="3188079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dirty="0">
                <a:solidFill>
                  <a:srgbClr val="FF6C00"/>
                </a:solidFill>
              </a:rPr>
              <a:t>During this training session we will learn how we can benefit from working with Boolean operators during drug safety searching, work with the drug safety module and learn how to search over multiple parameters in a live training example.</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dirty="0">
              <a:solidFill>
                <a:srgbClr val="FF6C00"/>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dirty="0">
                <a:solidFill>
                  <a:srgbClr val="FF6C00"/>
                </a:solidFill>
              </a:rPr>
              <a:t>At the end of this…..</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dirty="0">
              <a:solidFill>
                <a:srgbClr val="FF6C00"/>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dirty="0">
                <a:solidFill>
                  <a:srgbClr val="FF6C00"/>
                </a:solidFill>
              </a:rPr>
              <a:t>If you are new to searching drug safety information in PharmaPendium I would suggest to watch the video </a:t>
            </a:r>
            <a:r>
              <a:rPr lang="en-GB" dirty="0"/>
              <a:t>: </a:t>
            </a:r>
            <a:r>
              <a:rPr lang="en-US" u="sng" dirty="0">
                <a:hlinkClick r:id="rId3"/>
              </a:rPr>
              <a:t>Introduction to retrieving drug safety data</a:t>
            </a:r>
            <a:r>
              <a:rPr lang="en-US" u="sng" dirty="0"/>
              <a:t> first.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u="sng"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u="none" dirty="0"/>
              <a:t>In that introduction video we looked for single adverse events in a single species, Wy would be  looking for multiple affects and/or species at the same time?</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u="sng" dirty="0"/>
              <a:t>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u="sng"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2</a:t>
            </a:fld>
            <a:endParaRPr lang="de-DE"/>
          </a:p>
        </p:txBody>
      </p:sp>
    </p:spTree>
    <p:extLst>
      <p:ext uri="{BB962C8B-B14F-4D97-AF65-F5344CB8AC3E}">
        <p14:creationId xmlns:p14="http://schemas.microsoft.com/office/powerpoint/2010/main" val="1043164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i="1" dirty="0"/>
          </a:p>
        </p:txBody>
      </p:sp>
      <p:sp>
        <p:nvSpPr>
          <p:cNvPr id="4" name="Slide Number Placeholder 3"/>
          <p:cNvSpPr>
            <a:spLocks noGrp="1"/>
          </p:cNvSpPr>
          <p:nvPr>
            <p:ph type="sldNum" sz="quarter" idx="10"/>
          </p:nvPr>
        </p:nvSpPr>
        <p:spPr/>
        <p:txBody>
          <a:bodyPr/>
          <a:lstStyle/>
          <a:p>
            <a:fld id="{A7443C7B-F938-4CE9-A268-32817172635B}" type="slidenum">
              <a:rPr lang="de-DE" smtClean="0"/>
              <a:t>3</a:t>
            </a:fld>
            <a:endParaRPr lang="de-DE"/>
          </a:p>
        </p:txBody>
      </p:sp>
    </p:spTree>
    <p:extLst>
      <p:ext uri="{BB962C8B-B14F-4D97-AF65-F5344CB8AC3E}">
        <p14:creationId xmlns:p14="http://schemas.microsoft.com/office/powerpoint/2010/main" val="455537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dirty="0"/>
              <a:t>For the live training, let’s work with the following example questions </a:t>
            </a:r>
          </a:p>
        </p:txBody>
      </p:sp>
      <p:sp>
        <p:nvSpPr>
          <p:cNvPr id="4" name="Slide Number Placeholder 3"/>
          <p:cNvSpPr>
            <a:spLocks noGrp="1"/>
          </p:cNvSpPr>
          <p:nvPr>
            <p:ph type="sldNum" sz="quarter" idx="10"/>
          </p:nvPr>
        </p:nvSpPr>
        <p:spPr/>
        <p:txBody>
          <a:bodyPr/>
          <a:lstStyle/>
          <a:p>
            <a:fld id="{A7443C7B-F938-4CE9-A268-32817172635B}" type="slidenum">
              <a:rPr lang="de-DE" smtClean="0"/>
              <a:t>4</a:t>
            </a:fld>
            <a:endParaRPr lang="de-DE"/>
          </a:p>
        </p:txBody>
      </p:sp>
    </p:spTree>
    <p:extLst>
      <p:ext uri="{BB962C8B-B14F-4D97-AF65-F5344CB8AC3E}">
        <p14:creationId xmlns:p14="http://schemas.microsoft.com/office/powerpoint/2010/main" val="3813079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i="1" dirty="0"/>
          </a:p>
        </p:txBody>
      </p:sp>
      <p:sp>
        <p:nvSpPr>
          <p:cNvPr id="4" name="Slide Number Placeholder 3"/>
          <p:cNvSpPr>
            <a:spLocks noGrp="1"/>
          </p:cNvSpPr>
          <p:nvPr>
            <p:ph type="sldNum" sz="quarter" idx="10"/>
          </p:nvPr>
        </p:nvSpPr>
        <p:spPr/>
        <p:txBody>
          <a:bodyPr/>
          <a:lstStyle/>
          <a:p>
            <a:fld id="{A7443C7B-F938-4CE9-A268-32817172635B}" type="slidenum">
              <a:rPr lang="de-DE" smtClean="0"/>
              <a:t>5</a:t>
            </a:fld>
            <a:endParaRPr lang="de-DE"/>
          </a:p>
        </p:txBody>
      </p:sp>
    </p:spTree>
    <p:extLst>
      <p:ext uri="{BB962C8B-B14F-4D97-AF65-F5344CB8AC3E}">
        <p14:creationId xmlns:p14="http://schemas.microsoft.com/office/powerpoint/2010/main" val="4099352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i="1" dirty="0"/>
          </a:p>
        </p:txBody>
      </p:sp>
      <p:sp>
        <p:nvSpPr>
          <p:cNvPr id="4" name="Slide Number Placeholder 3"/>
          <p:cNvSpPr>
            <a:spLocks noGrp="1"/>
          </p:cNvSpPr>
          <p:nvPr>
            <p:ph type="sldNum" sz="quarter" idx="10"/>
          </p:nvPr>
        </p:nvSpPr>
        <p:spPr/>
        <p:txBody>
          <a:bodyPr/>
          <a:lstStyle/>
          <a:p>
            <a:fld id="{A7443C7B-F938-4CE9-A268-32817172635B}" type="slidenum">
              <a:rPr lang="de-DE" smtClean="0"/>
              <a:t>6</a:t>
            </a:fld>
            <a:endParaRPr lang="de-DE"/>
          </a:p>
        </p:txBody>
      </p:sp>
    </p:spTree>
    <p:extLst>
      <p:ext uri="{BB962C8B-B14F-4D97-AF65-F5344CB8AC3E}">
        <p14:creationId xmlns:p14="http://schemas.microsoft.com/office/powerpoint/2010/main" val="1037041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i="1" dirty="0"/>
          </a:p>
        </p:txBody>
      </p:sp>
      <p:sp>
        <p:nvSpPr>
          <p:cNvPr id="4" name="Slide Number Placeholder 3"/>
          <p:cNvSpPr>
            <a:spLocks noGrp="1"/>
          </p:cNvSpPr>
          <p:nvPr>
            <p:ph type="sldNum" sz="quarter" idx="10"/>
          </p:nvPr>
        </p:nvSpPr>
        <p:spPr/>
        <p:txBody>
          <a:bodyPr/>
          <a:lstStyle/>
          <a:p>
            <a:fld id="{A7443C7B-F938-4CE9-A268-32817172635B}" type="slidenum">
              <a:rPr lang="de-DE" smtClean="0"/>
              <a:t>7</a:t>
            </a:fld>
            <a:endParaRPr lang="de-DE"/>
          </a:p>
        </p:txBody>
      </p:sp>
    </p:spTree>
    <p:extLst>
      <p:ext uri="{BB962C8B-B14F-4D97-AF65-F5344CB8AC3E}">
        <p14:creationId xmlns:p14="http://schemas.microsoft.com/office/powerpoint/2010/main" val="2086439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i="1" dirty="0"/>
          </a:p>
        </p:txBody>
      </p:sp>
      <p:sp>
        <p:nvSpPr>
          <p:cNvPr id="4" name="Slide Number Placeholder 3"/>
          <p:cNvSpPr>
            <a:spLocks noGrp="1"/>
          </p:cNvSpPr>
          <p:nvPr>
            <p:ph type="sldNum" sz="quarter" idx="10"/>
          </p:nvPr>
        </p:nvSpPr>
        <p:spPr/>
        <p:txBody>
          <a:bodyPr/>
          <a:lstStyle/>
          <a:p>
            <a:fld id="{A7443C7B-F938-4CE9-A268-32817172635B}" type="slidenum">
              <a:rPr lang="de-DE" smtClean="0"/>
              <a:t>8</a:t>
            </a:fld>
            <a:endParaRPr lang="de-DE"/>
          </a:p>
        </p:txBody>
      </p:sp>
    </p:spTree>
    <p:extLst>
      <p:ext uri="{BB962C8B-B14F-4D97-AF65-F5344CB8AC3E}">
        <p14:creationId xmlns:p14="http://schemas.microsoft.com/office/powerpoint/2010/main" val="3552876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i="1" dirty="0"/>
          </a:p>
        </p:txBody>
      </p:sp>
      <p:sp>
        <p:nvSpPr>
          <p:cNvPr id="4" name="Slide Number Placeholder 3"/>
          <p:cNvSpPr>
            <a:spLocks noGrp="1"/>
          </p:cNvSpPr>
          <p:nvPr>
            <p:ph type="sldNum" sz="quarter" idx="10"/>
          </p:nvPr>
        </p:nvSpPr>
        <p:spPr/>
        <p:txBody>
          <a:bodyPr/>
          <a:lstStyle/>
          <a:p>
            <a:fld id="{A7443C7B-F938-4CE9-A268-32817172635B}" type="slidenum">
              <a:rPr lang="de-DE" smtClean="0"/>
              <a:t>9</a:t>
            </a:fld>
            <a:endParaRPr lang="de-DE"/>
          </a:p>
        </p:txBody>
      </p:sp>
    </p:spTree>
    <p:extLst>
      <p:ext uri="{BB962C8B-B14F-4D97-AF65-F5344CB8AC3E}">
        <p14:creationId xmlns:p14="http://schemas.microsoft.com/office/powerpoint/2010/main" val="332380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u="none" dirty="0"/>
              <a:t>One strengths of PharmaPendium are the many expert taxonomies it is using, allowing us to together a complex query in just a few click. If we are happy with this query, we click on  </a:t>
            </a:r>
            <a:r>
              <a:rPr lang="en-GB" i="0" u="none" dirty="0" err="1"/>
              <a:t>searh</a:t>
            </a:r>
            <a:r>
              <a:rPr lang="en-GB" i="0" u="none" dirty="0"/>
              <a:t> </a:t>
            </a:r>
          </a:p>
          <a:p>
            <a:pPr marL="0" indent="0">
              <a:buFont typeface="+mj-lt"/>
              <a:buNone/>
            </a:pPr>
            <a:endParaRPr lang="en-GB" i="0" u="none" dirty="0"/>
          </a:p>
        </p:txBody>
      </p:sp>
      <p:sp>
        <p:nvSpPr>
          <p:cNvPr id="4" name="Slide Number Placeholder 3"/>
          <p:cNvSpPr>
            <a:spLocks noGrp="1"/>
          </p:cNvSpPr>
          <p:nvPr>
            <p:ph type="sldNum" sz="quarter" idx="10"/>
          </p:nvPr>
        </p:nvSpPr>
        <p:spPr/>
        <p:txBody>
          <a:bodyPr/>
          <a:lstStyle/>
          <a:p>
            <a:fld id="{A7443C7B-F938-4CE9-A268-32817172635B}" type="slidenum">
              <a:rPr lang="de-DE" smtClean="0"/>
              <a:t>10</a:t>
            </a:fld>
            <a:endParaRPr lang="de-DE"/>
          </a:p>
        </p:txBody>
      </p:sp>
    </p:spTree>
    <p:extLst>
      <p:ext uri="{BB962C8B-B14F-4D97-AF65-F5344CB8AC3E}">
        <p14:creationId xmlns:p14="http://schemas.microsoft.com/office/powerpoint/2010/main" val="2358987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dirty="0"/>
              <a:t>What we get are 58 preclinical data lines, and 122 clinical </a:t>
            </a:r>
            <a:r>
              <a:rPr lang="en-GB" i="0" dirty="0" err="1"/>
              <a:t>datalines</a:t>
            </a:r>
            <a:r>
              <a:rPr lang="en-GB" i="0" dirty="0"/>
              <a:t>. If we take a look at the preclinical data on we can see that these are on antineoplastic drug for which there is both cardiac arrhythmias as well as blood cell changes. For example for the antineoplastic </a:t>
            </a:r>
            <a:r>
              <a:rPr lang="en-US" sz="1200" b="0" i="0" u="none" strike="noStrike" kern="1200" dirty="0">
                <a:solidFill>
                  <a:schemeClr val="tx1"/>
                </a:solidFill>
                <a:effectLst/>
                <a:latin typeface="+mn-lt"/>
                <a:ea typeface="+mn-ea"/>
                <a:cs typeface="+mn-cs"/>
                <a:hlinkClick r:id="rId3"/>
              </a:rPr>
              <a:t>Carfilzomib</a:t>
            </a:r>
            <a:r>
              <a:rPr lang="en-US" sz="1200" b="0" i="0" u="none" strike="noStrike" kern="1200" dirty="0">
                <a:solidFill>
                  <a:schemeClr val="tx1"/>
                </a:solidFill>
                <a:effectLst/>
                <a:latin typeface="+mn-lt"/>
                <a:ea typeface="+mn-ea"/>
                <a:cs typeface="+mn-cs"/>
              </a:rPr>
              <a:t> </a:t>
            </a:r>
            <a:r>
              <a:rPr lang="en-GB" i="0" dirty="0"/>
              <a:t>we can see both red blood cell count decrease as well as cardiac arrest in Rat.</a:t>
            </a:r>
          </a:p>
          <a:p>
            <a:pPr marL="0" indent="0">
              <a:buFont typeface="+mj-lt"/>
              <a:buNone/>
            </a:pPr>
            <a:r>
              <a:rPr lang="en-GB" i="0" dirty="0"/>
              <a:t>If we look at clinical data you can see that there were also </a:t>
            </a:r>
            <a:r>
              <a:rPr lang="en-GB" i="0" dirty="0" err="1"/>
              <a:t>Arrhytmias</a:t>
            </a:r>
            <a:r>
              <a:rPr lang="en-GB" i="0" dirty="0"/>
              <a:t> and </a:t>
            </a:r>
            <a:r>
              <a:rPr lang="en-US" sz="1200" b="0" i="0" kern="1200" dirty="0">
                <a:solidFill>
                  <a:schemeClr val="tx1"/>
                </a:solidFill>
                <a:effectLst/>
                <a:latin typeface="+mn-lt"/>
                <a:ea typeface="+mn-ea"/>
                <a:cs typeface="+mn-cs"/>
              </a:rPr>
              <a:t>Red blood cell count decreased observed.</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0" i="0" kern="1200" dirty="0">
                <a:solidFill>
                  <a:schemeClr val="tx1"/>
                </a:solidFill>
                <a:effectLst/>
                <a:latin typeface="+mn-lt"/>
                <a:ea typeface="+mn-ea"/>
                <a:cs typeface="+mn-cs"/>
              </a:rPr>
              <a:t>Now, our original question was “</a:t>
            </a:r>
            <a:r>
              <a:rPr lang="en-GB" sz="1200" i="0" dirty="0">
                <a:latin typeface="Calibri" panose="020F0502020204030204" pitchFamily="34" charset="0"/>
                <a:cs typeface="Calibri" panose="020F0502020204030204" pitchFamily="34" charset="0"/>
              </a:rPr>
              <a:t>What currently marketed antineoplastic drugs showed a similar adverse event profile in both rat and human?”. We can now scroll to the data an look at the drug being mentioned in the drug column. Or we can select </a:t>
            </a:r>
            <a:r>
              <a:rPr lang="en-US" sz="1200" b="0" i="0" kern="1200" dirty="0">
                <a:solidFill>
                  <a:schemeClr val="tx1"/>
                </a:solidFill>
                <a:effectLst/>
                <a:latin typeface="+mn-lt"/>
                <a:ea typeface="+mn-ea"/>
                <a:cs typeface="+mn-cs"/>
              </a:rPr>
              <a:t>“show drugs in”, which will show us all the drug represented in this dataset. These are the 6 antineoplastic drugs where cardiac arrhythmias and changes in blood cell count were observed in rat and human.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0" i="0" kern="1200" dirty="0">
              <a:solidFill>
                <a:schemeClr val="tx1"/>
              </a:solidFill>
              <a:effectLst/>
              <a:latin typeface="+mn-lt"/>
              <a:ea typeface="+mn-ea"/>
              <a:cs typeface="+mn-cs"/>
            </a:endParaRPr>
          </a:p>
          <a:p>
            <a:pPr marL="0" indent="0">
              <a:buFont typeface="+mj-lt"/>
              <a:buNone/>
            </a:pPr>
            <a:r>
              <a:rPr lang="en-US" sz="1200" b="0" i="0" kern="1200" dirty="0">
                <a:solidFill>
                  <a:schemeClr val="tx1"/>
                </a:solidFill>
                <a:effectLst/>
                <a:latin typeface="+mn-lt"/>
                <a:ea typeface="+mn-ea"/>
                <a:cs typeface="+mn-cs"/>
              </a:rPr>
              <a:t>These are the drug you would like to further investigate. Maybe you would like to know what class of antineoplastic these drugs belong to </a:t>
            </a:r>
          </a:p>
          <a:p>
            <a:pPr marL="0" indent="0">
              <a:buFont typeface="+mj-lt"/>
              <a:buNone/>
            </a:pPr>
            <a:r>
              <a:rPr lang="en-US" sz="1200" b="0" i="0" kern="1200" dirty="0">
                <a:solidFill>
                  <a:schemeClr val="tx1"/>
                </a:solidFill>
                <a:effectLst/>
                <a:latin typeface="+mn-lt"/>
                <a:ea typeface="+mn-ea"/>
                <a:cs typeface="+mn-cs"/>
              </a:rPr>
              <a:t> </a:t>
            </a:r>
          </a:p>
          <a:p>
            <a:pPr marL="0" indent="0">
              <a:buFont typeface="+mj-lt"/>
              <a:buNone/>
            </a:pPr>
            <a:r>
              <a:rPr lang="en-GB" i="0" dirty="0"/>
              <a:t>   </a:t>
            </a:r>
          </a:p>
          <a:p>
            <a:pPr marL="0" indent="0">
              <a:buFont typeface="+mj-lt"/>
              <a:buNone/>
            </a:pPr>
            <a:endParaRPr lang="en-GB" i="0" dirty="0"/>
          </a:p>
          <a:p>
            <a:pPr marL="0" indent="0">
              <a:buFont typeface="+mj-lt"/>
              <a:buNone/>
            </a:pPr>
            <a:endParaRPr lang="en-GB" i="0" dirty="0"/>
          </a:p>
        </p:txBody>
      </p:sp>
      <p:sp>
        <p:nvSpPr>
          <p:cNvPr id="4" name="Slide Number Placeholder 3"/>
          <p:cNvSpPr>
            <a:spLocks noGrp="1"/>
          </p:cNvSpPr>
          <p:nvPr>
            <p:ph type="sldNum" sz="quarter" idx="10"/>
          </p:nvPr>
        </p:nvSpPr>
        <p:spPr/>
        <p:txBody>
          <a:bodyPr/>
          <a:lstStyle/>
          <a:p>
            <a:fld id="{A7443C7B-F938-4CE9-A268-32817172635B}" type="slidenum">
              <a:rPr lang="de-DE" smtClean="0"/>
              <a:t>11</a:t>
            </a:fld>
            <a:endParaRPr lang="de-DE"/>
          </a:p>
        </p:txBody>
      </p:sp>
    </p:spTree>
    <p:extLst>
      <p:ext uri="{BB962C8B-B14F-4D97-AF65-F5344CB8AC3E}">
        <p14:creationId xmlns:p14="http://schemas.microsoft.com/office/powerpoint/2010/main" val="655850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dirty="0"/>
              <a:t>You can open up the filters, open drugs, where we can see that 5 of these drugs are kinas inhibitors. So if I ma developing kinase inhibitor, there might be a high risk of both these effects translating into the clinic. </a:t>
            </a:r>
          </a:p>
          <a:p>
            <a:pPr marL="0" indent="0">
              <a:buFont typeface="+mj-lt"/>
              <a:buNone/>
            </a:pPr>
            <a:endParaRPr lang="en-GB" i="0" dirty="0"/>
          </a:p>
        </p:txBody>
      </p:sp>
      <p:sp>
        <p:nvSpPr>
          <p:cNvPr id="4" name="Slide Number Placeholder 3"/>
          <p:cNvSpPr>
            <a:spLocks noGrp="1"/>
          </p:cNvSpPr>
          <p:nvPr>
            <p:ph type="sldNum" sz="quarter" idx="10"/>
          </p:nvPr>
        </p:nvSpPr>
        <p:spPr/>
        <p:txBody>
          <a:bodyPr/>
          <a:lstStyle/>
          <a:p>
            <a:fld id="{A7443C7B-F938-4CE9-A268-32817172635B}" type="slidenum">
              <a:rPr lang="de-DE" smtClean="0"/>
              <a:t>12</a:t>
            </a:fld>
            <a:endParaRPr lang="de-DE"/>
          </a:p>
        </p:txBody>
      </p:sp>
    </p:spTree>
    <p:extLst>
      <p:ext uri="{BB962C8B-B14F-4D97-AF65-F5344CB8AC3E}">
        <p14:creationId xmlns:p14="http://schemas.microsoft.com/office/powerpoint/2010/main" val="3184683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i="0" dirty="0"/>
              <a:t>In case I am developing a kinase inhibitor, this is of course critical information </a:t>
            </a:r>
          </a:p>
          <a:p>
            <a:pPr marL="0" indent="0">
              <a:buFont typeface="+mj-lt"/>
              <a:buNone/>
            </a:pPr>
            <a:r>
              <a:rPr lang="en-GB" i="0" dirty="0"/>
              <a:t>Last, we can dive into the full text regulatory documents from where the data was extracted and read about the context and reviewer feedback. for example, let’s click </a:t>
            </a:r>
            <a:r>
              <a:rPr lang="en-GB" i="0" dirty="0" err="1"/>
              <a:t>onm</a:t>
            </a:r>
            <a:r>
              <a:rPr lang="en-GB" i="0" dirty="0"/>
              <a:t> this medical clinical review </a:t>
            </a:r>
          </a:p>
          <a:p>
            <a:pPr marL="0" indent="0">
              <a:buFont typeface="+mj-lt"/>
              <a:buNone/>
            </a:pPr>
            <a:r>
              <a:rPr lang="en-GB" i="0" dirty="0"/>
              <a:t>This is critical information if you are developing a related drug , helping you to anticipate safety concerns early </a:t>
            </a:r>
          </a:p>
          <a:p>
            <a:pPr marL="0" indent="0">
              <a:buFont typeface="+mj-lt"/>
              <a:buNone/>
            </a:pPr>
            <a:endParaRPr lang="en-GB" i="0" dirty="0"/>
          </a:p>
        </p:txBody>
      </p:sp>
      <p:sp>
        <p:nvSpPr>
          <p:cNvPr id="4" name="Slide Number Placeholder 3"/>
          <p:cNvSpPr>
            <a:spLocks noGrp="1"/>
          </p:cNvSpPr>
          <p:nvPr>
            <p:ph type="sldNum" sz="quarter" idx="10"/>
          </p:nvPr>
        </p:nvSpPr>
        <p:spPr/>
        <p:txBody>
          <a:bodyPr/>
          <a:lstStyle/>
          <a:p>
            <a:fld id="{A7443C7B-F938-4CE9-A268-32817172635B}" type="slidenum">
              <a:rPr lang="de-DE" smtClean="0"/>
              <a:t>13</a:t>
            </a:fld>
            <a:endParaRPr lang="de-DE"/>
          </a:p>
        </p:txBody>
      </p:sp>
    </p:spTree>
    <p:extLst>
      <p:ext uri="{BB962C8B-B14F-4D97-AF65-F5344CB8AC3E}">
        <p14:creationId xmlns:p14="http://schemas.microsoft.com/office/powerpoint/2010/main" val="1369764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With</a:t>
            </a:r>
            <a:r>
              <a:rPr lang="nl-NL" dirty="0"/>
              <a:t> </a:t>
            </a:r>
            <a:r>
              <a:rPr lang="nl-NL" dirty="0" err="1"/>
              <a:t>that</a:t>
            </a:r>
            <a:r>
              <a:rPr lang="nl-NL" dirty="0"/>
              <a:t>,  I hope I have </a:t>
            </a:r>
            <a:r>
              <a:rPr lang="nl-NL" dirty="0" err="1"/>
              <a:t>provided</a:t>
            </a:r>
            <a:r>
              <a:rPr lang="nl-NL" dirty="0"/>
              <a:t> </a:t>
            </a:r>
            <a:r>
              <a:rPr lang="nl-NL" dirty="0" err="1"/>
              <a:t>sufficient</a:t>
            </a:r>
            <a:r>
              <a:rPr lang="nl-NL" dirty="0"/>
              <a:t> information </a:t>
            </a:r>
            <a:r>
              <a:rPr lang="nl-NL" dirty="0" err="1"/>
              <a:t>for</a:t>
            </a:r>
            <a:r>
              <a:rPr lang="nl-NL" dirty="0"/>
              <a:t> </a:t>
            </a:r>
            <a:r>
              <a:rPr lang="nl-NL" dirty="0" err="1"/>
              <a:t>you</a:t>
            </a:r>
            <a:r>
              <a:rPr lang="nl-NL" dirty="0"/>
              <a:t> to get </a:t>
            </a:r>
            <a:r>
              <a:rPr lang="nl-NL" dirty="0" err="1"/>
              <a:t>started</a:t>
            </a:r>
            <a:r>
              <a:rPr lang="nl-NL" dirty="0"/>
              <a:t> </a:t>
            </a:r>
            <a:r>
              <a:rPr lang="nl-NL" dirty="0" err="1"/>
              <a:t>using</a:t>
            </a:r>
            <a:r>
              <a:rPr lang="nl-NL" dirty="0"/>
              <a:t> </a:t>
            </a:r>
            <a:r>
              <a:rPr lang="nl-NL" dirty="0" err="1"/>
              <a:t>Boolean</a:t>
            </a:r>
            <a:r>
              <a:rPr lang="nl-NL" dirty="0"/>
              <a:t> operators in drug </a:t>
            </a:r>
            <a:r>
              <a:rPr lang="nl-NL" dirty="0" err="1"/>
              <a:t>safety</a:t>
            </a:r>
            <a:r>
              <a:rPr lang="nl-NL" dirty="0"/>
              <a:t> data </a:t>
            </a:r>
            <a:r>
              <a:rPr lang="nl-NL" dirty="0" err="1"/>
              <a:t>searching</a:t>
            </a:r>
            <a:r>
              <a:rPr lang="nl-NL" dirty="0"/>
              <a:t>, </a:t>
            </a:r>
            <a:r>
              <a:rPr lang="nl-NL" dirty="0" err="1"/>
              <a:t>ulocking</a:t>
            </a:r>
            <a:r>
              <a:rPr lang="nl-NL" dirty="0"/>
              <a:t> </a:t>
            </a:r>
            <a:r>
              <a:rPr lang="nl-NL" dirty="0" err="1"/>
              <a:t>those</a:t>
            </a:r>
            <a:r>
              <a:rPr lang="nl-NL" dirty="0"/>
              <a:t> </a:t>
            </a:r>
            <a:r>
              <a:rPr lang="nl-NL" dirty="0" err="1"/>
              <a:t>critical</a:t>
            </a:r>
            <a:r>
              <a:rPr lang="nl-NL" dirty="0"/>
              <a:t> </a:t>
            </a:r>
            <a:r>
              <a:rPr lang="nl-NL" dirty="0" err="1"/>
              <a:t>insights</a:t>
            </a:r>
            <a:r>
              <a:rPr lang="nl-NL" dirty="0"/>
              <a:t>  In case of </a:t>
            </a:r>
            <a:r>
              <a:rPr lang="nl-NL" dirty="0" err="1"/>
              <a:t>any</a:t>
            </a:r>
            <a:r>
              <a:rPr lang="nl-NL" dirty="0"/>
              <a:t> </a:t>
            </a:r>
            <a:r>
              <a:rPr lang="nl-NL" dirty="0" err="1"/>
              <a:t>quetsions</a:t>
            </a:r>
            <a:r>
              <a:rPr lang="nl-NL" dirty="0"/>
              <a:t>, </a:t>
            </a:r>
            <a:r>
              <a:rPr lang="nl-NL" dirty="0" err="1"/>
              <a:t>please</a:t>
            </a:r>
            <a:r>
              <a:rPr lang="nl-NL" dirty="0"/>
              <a:t> do </a:t>
            </a:r>
            <a:r>
              <a:rPr lang="nl-NL" dirty="0" err="1"/>
              <a:t>not</a:t>
            </a:r>
            <a:r>
              <a:rPr lang="nl-NL" dirty="0"/>
              <a:t> </a:t>
            </a:r>
            <a:r>
              <a:rPr lang="nl-NL" dirty="0" err="1"/>
              <a:t>hesitate</a:t>
            </a:r>
            <a:r>
              <a:rPr lang="nl-NL" dirty="0"/>
              <a:t> to get in </a:t>
            </a:r>
            <a:r>
              <a:rPr lang="nl-NL" dirty="0" err="1"/>
              <a:t>touch</a:t>
            </a:r>
            <a:r>
              <a:rPr lang="nl-NL" dirty="0"/>
              <a:t>. </a:t>
            </a:r>
            <a:r>
              <a:rPr lang="nl-NL" dirty="0" err="1"/>
              <a:t>Thank</a:t>
            </a:r>
            <a:r>
              <a:rPr lang="nl-NL" dirty="0"/>
              <a:t> </a:t>
            </a:r>
            <a:r>
              <a:rPr lang="nl-NL" dirty="0" err="1"/>
              <a:t>you</a:t>
            </a:r>
            <a:r>
              <a:rPr lang="nl-NL" dirty="0"/>
              <a:t> </a:t>
            </a:r>
            <a:r>
              <a:rPr lang="nl-NL" dirty="0" err="1"/>
              <a:t>and</a:t>
            </a:r>
            <a:r>
              <a:rPr lang="nl-NL" dirty="0"/>
              <a:t> bye </a:t>
            </a:r>
            <a:r>
              <a:rPr lang="nl-NL" dirty="0" err="1"/>
              <a:t>bye</a:t>
            </a:r>
            <a:r>
              <a:rPr lang="nl-NL"/>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14</a:t>
            </a:fld>
            <a:endParaRPr lang="de-DE"/>
          </a:p>
        </p:txBody>
      </p:sp>
    </p:spTree>
    <p:extLst>
      <p:ext uri="{BB962C8B-B14F-4D97-AF65-F5344CB8AC3E}">
        <p14:creationId xmlns:p14="http://schemas.microsoft.com/office/powerpoint/2010/main" val="1426695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light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en-US" noProof="0" dirty="0"/>
              <a:t>Click on icon to select picture</a:t>
            </a:r>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6"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3631053711"/>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guide id="8" orient="horz"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dark text and light phot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de-DE" dirty="0"/>
              <a:t>Click on </a:t>
            </a:r>
            <a:r>
              <a:rPr lang="de-DE" dirty="0" err="1"/>
              <a:t>icon</a:t>
            </a:r>
            <a:r>
              <a:rPr lang="de-DE" dirty="0"/>
              <a:t> </a:t>
            </a:r>
            <a:r>
              <a:rPr lang="de-DE" dirty="0" err="1"/>
              <a:t>to</a:t>
            </a:r>
            <a:r>
              <a:rPr lang="de-DE" dirty="0"/>
              <a:t> </a:t>
            </a:r>
            <a:r>
              <a:rPr lang="de-DE" dirty="0" err="1"/>
              <a:t>select</a:t>
            </a:r>
            <a:r>
              <a:rPr lang="de-DE" dirty="0"/>
              <a:t> </a:t>
            </a:r>
            <a:r>
              <a:rPr lang="de-DE" dirty="0" err="1"/>
              <a:t>picture</a:t>
            </a:r>
            <a:endParaRPr lang="de-DE" dirty="0"/>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text and dark phot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9144000" cy="5143500"/>
          </a:xfrm>
          <a:prstGeom prst="rect">
            <a:avLst/>
          </a:prstGeom>
          <a:solidFill>
            <a:srgbClr val="3E4043">
              <a:alpha val="14902"/>
            </a:srgbClr>
          </a:solidFill>
        </p:spPr>
        <p:txBody>
          <a:bodyPr>
            <a:normAutofit/>
          </a:bodyPr>
          <a:lstStyle>
            <a:lvl1pPr marL="0" indent="0" algn="r">
              <a:lnSpc>
                <a:spcPct val="100000"/>
              </a:lnSpc>
              <a:buNone/>
              <a:defRPr sz="1600" baseline="0"/>
            </a:lvl1pPr>
          </a:lstStyle>
          <a:p>
            <a:r>
              <a:rPr lang="de-DE"/>
              <a:t>Click on icon to select picture</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solidFill>
                  <a:schemeClr val="bg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17" name="TextBox 1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20"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hasCustomPrompt="1"/>
          </p:nvPr>
        </p:nvSpPr>
        <p:spPr>
          <a:xfrm>
            <a:off x="475841" y="503628"/>
            <a:ext cx="788400"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rmAutofit/>
          </a:bodyPr>
          <a:lstStyle>
            <a:lvl1pPr>
              <a:defRPr sz="100">
                <a:solidFill>
                  <a:schemeClr val="bg1"/>
                </a:solidFill>
              </a:defRPr>
            </a:lvl1pPr>
          </a:lstStyle>
          <a:p>
            <a:pPr lvl="0"/>
            <a:r>
              <a:rPr lang="en-US"/>
              <a:t>Edit Master text styles v</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899294975"/>
      </p:ext>
    </p:extLst>
  </p:cSld>
  <p:clrMapOvr>
    <a:masterClrMapping/>
  </p:clrMapOvr>
  <p:extLst mod="1">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gn="l">
              <a:lnSpc>
                <a:spcPct val="100000"/>
              </a:lnSpc>
              <a:spcBef>
                <a:spcPts val="0"/>
              </a:spcBef>
              <a:buFont typeface="Arial" charset="0"/>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8"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0"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2"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53B295-4072-4A63-B863-72215A7E23B4}" type="datetime1">
              <a:rPr lang="de-DE" smtClean="0"/>
              <a:t>06.08.2019</a:t>
            </a:fld>
            <a:endParaRPr lang="de-DE"/>
          </a:p>
        </p:txBody>
      </p:sp>
      <p:sp>
        <p:nvSpPr>
          <p:cNvPr id="4" name="Footer Placeholder 3"/>
          <p:cNvSpPr>
            <a:spLocks noGrp="1"/>
          </p:cNvSpPr>
          <p:nvPr>
            <p:ph type="ftr" sz="quarter" idx="11"/>
          </p:nvPr>
        </p:nvSpPr>
        <p:spPr/>
        <p:txBody>
          <a:bodyPr/>
          <a:lstStyle/>
          <a:p>
            <a:r>
              <a:rPr lang="en-CA"/>
              <a:t>PharmaPendium - Informing critical drug development decisions</a:t>
            </a:r>
            <a:endParaRPr lang="de-DE"/>
          </a:p>
        </p:txBody>
      </p:sp>
      <p:pic>
        <p:nvPicPr>
          <p:cNvPr id="5" name="Picture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 y="-431800"/>
            <a:ext cx="9138993" cy="1229461"/>
          </a:xfrm>
          <a:prstGeom prst="rect">
            <a:avLst/>
          </a:prstGeom>
        </p:spPr>
      </p:pic>
      <p:sp>
        <p:nvSpPr>
          <p:cNvPr id="7" name="Text Placeholder 6"/>
          <p:cNvSpPr>
            <a:spLocks noGrp="1"/>
          </p:cNvSpPr>
          <p:nvPr>
            <p:ph type="body" sz="quarter" idx="15" hasCustomPrompt="1"/>
          </p:nvPr>
        </p:nvSpPr>
        <p:spPr>
          <a:xfrm>
            <a:off x="1084593" y="1215416"/>
            <a:ext cx="6974815" cy="1413483"/>
          </a:xfrm>
          <a:prstGeom prst="rect">
            <a:avLst/>
          </a:prstGeom>
        </p:spPr>
        <p:txBody>
          <a:bodyPr anchor="b">
            <a:noAutofit/>
          </a:bodyPr>
          <a:lstStyle>
            <a:lvl1pPr marL="0" indent="0" algn="ctr">
              <a:lnSpc>
                <a:spcPct val="100000"/>
              </a:lnSpc>
              <a:buNone/>
              <a:defRPr sz="4000">
                <a:solidFill>
                  <a:schemeClr val="tx1"/>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Click to edit title</a:t>
            </a:r>
            <a:br>
              <a:rPr lang="en-US" dirty="0"/>
            </a:br>
            <a:r>
              <a:rPr lang="en-US" dirty="0"/>
              <a:t>max over 2x lines</a:t>
            </a:r>
            <a:endParaRPr lang="de-DE" dirty="0"/>
          </a:p>
        </p:txBody>
      </p:sp>
      <p:sp>
        <p:nvSpPr>
          <p:cNvPr id="9" name="Title 1"/>
          <p:cNvSpPr>
            <a:spLocks noGrp="1"/>
          </p:cNvSpPr>
          <p:nvPr>
            <p:ph type="title" hasCustomPrompt="1"/>
          </p:nvPr>
        </p:nvSpPr>
        <p:spPr>
          <a:xfrm>
            <a:off x="1084593" y="2641599"/>
            <a:ext cx="6974815" cy="660401"/>
          </a:xfrm>
        </p:spPr>
        <p:txBody>
          <a:bodyPr anchor="t">
            <a:noAutofit/>
          </a:bodyPr>
          <a:lstStyle>
            <a:lvl1pPr algn="ctr">
              <a:lnSpc>
                <a:spcPct val="100000"/>
              </a:lnSpc>
              <a:defRPr sz="2000">
                <a:solidFill>
                  <a:schemeClr val="tx2"/>
                </a:solidFill>
              </a:defRPr>
            </a:lvl1pPr>
          </a:lstStyle>
          <a:p>
            <a:r>
              <a:rPr lang="en-US" dirty="0"/>
              <a:t>Subtitle</a:t>
            </a:r>
            <a:endParaRPr lang="de-DE"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Agenda</a:t>
            </a:r>
            <a:endParaRPr lang="de-DE" dirty="0"/>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4"/>
          </p:nvPr>
        </p:nvSpPr>
        <p:spPr/>
        <p:txBody>
          <a:bodyPr/>
          <a:lstStyle/>
          <a:p>
            <a:fld id="{AA8C7641-65B9-4E8D-92C4-30A26A2B427D}" type="datetime1">
              <a:rPr lang="de-DE" smtClean="0"/>
              <a:t>06.08.2019</a:t>
            </a:fld>
            <a:endParaRPr lang="de-DE" dirty="0"/>
          </a:p>
        </p:txBody>
      </p:sp>
      <p:sp>
        <p:nvSpPr>
          <p:cNvPr id="6" name="Footer Placeholder 5"/>
          <p:cNvSpPr>
            <a:spLocks noGrp="1"/>
          </p:cNvSpPr>
          <p:nvPr>
            <p:ph type="ftr" sz="quarter" idx="15"/>
          </p:nvPr>
        </p:nvSpPr>
        <p:spPr/>
        <p:txBody>
          <a:bodyPr/>
          <a:lstStyle/>
          <a:p>
            <a:r>
              <a:rPr lang="en-CA"/>
              <a:t>PharmaPendium - Informing critical drug development decisions</a:t>
            </a:r>
            <a:endParaRPr lang="de-DE" dirty="0"/>
          </a:p>
        </p:txBody>
      </p:sp>
      <p:sp>
        <p:nvSpPr>
          <p:cNvPr id="18" name="Text Placeholder 1"/>
          <p:cNvSpPr>
            <a:spLocks noGrp="1"/>
          </p:cNvSpPr>
          <p:nvPr>
            <p:ph type="body" sz="quarter" idx="13"/>
          </p:nvPr>
        </p:nvSpPr>
        <p:spPr>
          <a:xfrm>
            <a:off x="576262" y="1064853"/>
            <a:ext cx="7991475" cy="3264797"/>
          </a:xfrm>
          <a:prstGeom prst="rect">
            <a:avLst/>
          </a:prstGeom>
        </p:spPr>
        <p:txBody>
          <a:bodyPr vert="horz" lIns="91440" tIns="0" rIns="91440" bIns="45720" rtlCol="0">
            <a:normAutofit/>
          </a:bodyPr>
          <a:lstStyle>
            <a:lvl1pPr>
              <a:defRPr lang="en-GB" dirty="0"/>
            </a:lvl1pPr>
          </a:lstStyle>
          <a:p>
            <a:pPr marL="285750" lvl="0" indent="-285750">
              <a:lnSpc>
                <a:spcPct val="100000"/>
              </a:lnSpc>
            </a:pPr>
            <a:endParaRPr lang="en-GB" dirty="0"/>
          </a:p>
        </p:txBody>
      </p:sp>
    </p:spTree>
    <p:extLst>
      <p:ext uri="{BB962C8B-B14F-4D97-AF65-F5344CB8AC3E}">
        <p14:creationId xmlns:p14="http://schemas.microsoft.com/office/powerpoint/2010/main" val="1262608357"/>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79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EEC101C6-7CB5-49DA-9D9B-A2CCDDB20F2A}" type="datetime1">
              <a:rPr lang="de-DE" smtClean="0"/>
              <a:t>06.08.2019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AC83739A-B444-4D82-813A-204F1CD23020}" type="datetime1">
              <a:rPr lang="de-DE" smtClean="0"/>
              <a:t>06.08.2019</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13" hasCustomPrompt="1"/>
          </p:nvPr>
        </p:nvSpPr>
        <p:spPr>
          <a:xfrm>
            <a:off x="576263" y="1064854"/>
            <a:ext cx="7991475" cy="3264797"/>
          </a:xfrm>
          <a:prstGeom prst="rect">
            <a:avLst/>
          </a:prstGeom>
        </p:spPr>
        <p:txBody>
          <a:bodyPr>
            <a:normAutofit/>
          </a:bodyPr>
          <a:lstStyle>
            <a:lvl1pPr marL="0" indent="0">
              <a:lnSpc>
                <a:spcPct val="100000"/>
              </a:lnSpc>
              <a:buFont typeface="Arial" charset="0"/>
              <a:buNone/>
              <a:defRPr sz="18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83886D45-8A9A-46CC-BE89-BB307059B073}" type="datetime1">
              <a:rPr lang="de-DE" smtClean="0"/>
              <a:t>06.08.2019</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4" name="Content Placeholder 2"/>
          <p:cNvSpPr>
            <a:spLocks noGrp="1"/>
          </p:cNvSpPr>
          <p:nvPr>
            <p:ph sz="quarter" idx="16"/>
          </p:nvPr>
        </p:nvSpPr>
        <p:spPr>
          <a:xfrm>
            <a:off x="576263" y="1061276"/>
            <a:ext cx="7991475" cy="326942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04437398"/>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6B2A18E8-BAB8-4721-86A0-FAD72B323C9B}" type="datetime1">
              <a:rPr lang="de-DE" smtClean="0"/>
              <a:t>06.08.2019</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0" name="Text Placeholder 8"/>
          <p:cNvSpPr>
            <a:spLocks noGrp="1"/>
          </p:cNvSpPr>
          <p:nvPr>
            <p:ph type="body" sz="quarter" idx="23" hasCustomPrompt="1"/>
          </p:nvPr>
        </p:nvSpPr>
        <p:spPr>
          <a:xfrm>
            <a:off x="4770841" y="1064854"/>
            <a:ext cx="3796897" cy="3264797"/>
          </a:xfrm>
          <a:prstGeom prst="rect">
            <a:avLst/>
          </a:prstGeom>
        </p:spPr>
        <p:txBody>
          <a:bodyPr>
            <a:normAutofit/>
          </a:bodyPr>
          <a:lstStyle>
            <a:lvl1pPr marL="0" indent="0">
              <a:lnSpc>
                <a:spcPct val="100000"/>
              </a:lnSpc>
              <a:buFont typeface="Arial" charset="0"/>
              <a:buNone/>
              <a:defRPr sz="1600" b="0" baseline="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23"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193B16BB-A54E-4D22-8135-59AB0A0DA255}" type="datetime1">
              <a:rPr lang="de-DE" smtClean="0"/>
              <a:t>06.08.2019</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
        <p:nvSpPr>
          <p:cNvPr id="9" name="Text Placeholder 8"/>
          <p:cNvSpPr>
            <a:spLocks noGrp="1"/>
          </p:cNvSpPr>
          <p:nvPr>
            <p:ph type="body" sz="quarter" idx="17" hasCustomPrompt="1"/>
          </p:nvPr>
        </p:nvSpPr>
        <p:spPr>
          <a:xfrm>
            <a:off x="4770842" y="1064853"/>
            <a:ext cx="3796896" cy="3264797"/>
          </a:xfrm>
          <a:prstGeom prst="rect">
            <a:avLst/>
          </a:prstGeom>
        </p:spPr>
        <p:txBody>
          <a:bodyPr/>
          <a:lstStyle>
            <a:lvl1pPr marL="285750" indent="-285750">
              <a:lnSpc>
                <a:spcPct val="100000"/>
              </a:lnSpc>
              <a:buFont typeface="Arial" panose="020B0604020202020204" pitchFamily="34" charset="0"/>
              <a:buChar char="•"/>
              <a:defRPr sz="1600" b="0"/>
            </a:lvl1pPr>
            <a:lvl2pPr marL="287338" indent="-287338">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p:txBody>
      </p:sp>
    </p:spTree>
    <p:extLst>
      <p:ext uri="{BB962C8B-B14F-4D97-AF65-F5344CB8AC3E}">
        <p14:creationId xmlns:p14="http://schemas.microsoft.com/office/powerpoint/2010/main" val="2069957296"/>
      </p:ext>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57200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6" name="Straight Connector 15"/>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A613DCF9-3C73-4503-B510-D850C92013A9}" type="datetime1">
              <a:rPr lang="de-DE" smtClean="0"/>
              <a:t>06.08.2019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dirty="0"/>
          </a:p>
        </p:txBody>
      </p:sp>
      <p:sp>
        <p:nvSpPr>
          <p:cNvPr id="8" name="Title 1"/>
          <p:cNvSpPr>
            <a:spLocks noGrp="1"/>
          </p:cNvSpPr>
          <p:nvPr>
            <p:ph type="title" hasCustomPrompt="1"/>
          </p:nvPr>
        </p:nvSpPr>
        <p:spPr>
          <a:xfrm>
            <a:off x="576263"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3231835068"/>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image on left side">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0A349D1B-B56A-4462-8302-FF9270DB6843}" type="datetime1">
              <a:rPr lang="de-DE" smtClean="0"/>
              <a:t>06.08.2019</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2" name="Picture Placeholder 9"/>
          <p:cNvSpPr>
            <a:spLocks noGrp="1"/>
          </p:cNvSpPr>
          <p:nvPr>
            <p:ph type="pic" sz="quarter" idx="24"/>
          </p:nvPr>
        </p:nvSpPr>
        <p:spPr>
          <a:xfrm>
            <a:off x="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16" name="Title 1"/>
          <p:cNvSpPr>
            <a:spLocks noGrp="1"/>
          </p:cNvSpPr>
          <p:nvPr>
            <p:ph type="title" hasCustomPrompt="1"/>
          </p:nvPr>
        </p:nvSpPr>
        <p:spPr>
          <a:xfrm>
            <a:off x="4744238"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8" name="Text Placeholder 8"/>
          <p:cNvSpPr>
            <a:spLocks noGrp="1"/>
          </p:cNvSpPr>
          <p:nvPr>
            <p:ph type="body" sz="quarter" idx="25" hasCustomPrompt="1"/>
          </p:nvPr>
        </p:nvSpPr>
        <p:spPr>
          <a:xfrm>
            <a:off x="4744238"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1519277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77EA1C2D-DA49-489A-8F79-E280A1517C14}" type="datetime1">
              <a:rPr lang="de-DE" smtClean="0"/>
              <a:t>06.08.2019</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Picture Placeholder 9"/>
          <p:cNvSpPr>
            <a:spLocks noGrp="1"/>
          </p:cNvSpPr>
          <p:nvPr>
            <p:ph type="pic" sz="quarter" idx="14"/>
          </p:nvPr>
        </p:nvSpPr>
        <p:spPr>
          <a:xfrm>
            <a:off x="3386666" y="1064853"/>
            <a:ext cx="5181071"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24" hasCustomPrompt="1"/>
          </p:nvPr>
        </p:nvSpPr>
        <p:spPr>
          <a:xfrm>
            <a:off x="576264" y="1064853"/>
            <a:ext cx="2641070"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BA928F0-AA10-42AB-8004-4C5E3B55EA50}" type="datetime1">
              <a:rPr lang="de-DE" smtClean="0"/>
              <a:t>06.08.2019</a:t>
            </a:fld>
            <a:endParaRPr lang="de-DE"/>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4533" y="2325818"/>
            <a:ext cx="2929467" cy="2817682"/>
          </a:xfrm>
          <a:prstGeom prst="rect">
            <a:avLst/>
          </a:prstGeom>
        </p:spPr>
      </p:pic>
      <p:sp>
        <p:nvSpPr>
          <p:cNvPr id="6" name="Footer Placeholder 5"/>
          <p:cNvSpPr>
            <a:spLocks noGrp="1"/>
          </p:cNvSpPr>
          <p:nvPr>
            <p:ph type="ftr" sz="quarter" idx="11"/>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438428"/>
            <a:ext cx="6248399" cy="2830088"/>
          </a:xfrm>
          <a:prstGeom prst="rect">
            <a:avLst/>
          </a:prstGeom>
        </p:spPr>
        <p:txBody>
          <a:bodyPr lIns="0" tIns="0" rIns="0">
            <a:normAutofit/>
          </a:bodyPr>
          <a:lstStyle>
            <a:lvl1pPr marL="177800" indent="-177800">
              <a:lnSpc>
                <a:spcPct val="100000"/>
              </a:lnSpc>
              <a:defRPr sz="3600" baseline="0">
                <a:solidFill>
                  <a:srgbClr val="FF6C00"/>
                </a:solidFill>
              </a:defRPr>
            </a:lvl1pPr>
          </a:lstStyle>
          <a:p>
            <a:r>
              <a:rPr lang="en-US" dirty="0"/>
              <a:t>“Quote</a:t>
            </a:r>
            <a:r>
              <a:rPr lang="de-DE" dirty="0"/>
              <a:t>”</a:t>
            </a:r>
          </a:p>
        </p:txBody>
      </p:sp>
      <p:cxnSp>
        <p:nvCxnSpPr>
          <p:cNvPr id="8" name="Straight Connector 7"/>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16578"/>
      </p:ext>
    </p:extLst>
  </p:cSld>
  <p:clrMapOvr>
    <a:masterClrMapping/>
  </p:clrMapOvr>
  <p:extLst mod="1">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with dark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en-US" noProof="0" dirty="0"/>
              <a:t>Drag picture to placeholder or click icon to add</a:t>
            </a:r>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chemeClr val="bg1"/>
                </a:solidFill>
              </a:defRPr>
            </a:lvl1pPr>
          </a:lstStyle>
          <a:p>
            <a:r>
              <a:rPr lang="en-US" dirty="0"/>
              <a:t>“Quote”</a:t>
            </a:r>
            <a:endParaRPr lang="de-DE" dirty="0"/>
          </a:p>
        </p:txBody>
      </p:sp>
    </p:spTree>
    <p:extLst>
      <p:ext uri="{BB962C8B-B14F-4D97-AF65-F5344CB8AC3E}">
        <p14:creationId xmlns:p14="http://schemas.microsoft.com/office/powerpoint/2010/main" val="2195032865"/>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with light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nl-NL" dirty="0"/>
              <a:t>Drag </a:t>
            </a:r>
            <a:r>
              <a:rPr lang="en-US" noProof="0" dirty="0"/>
              <a:t>picture</a:t>
            </a:r>
            <a:r>
              <a:rPr lang="nl-NL" dirty="0"/>
              <a:t> to placeholder or click icon to add</a:t>
            </a:r>
            <a:endParaRPr lang="de-DE" dirty="0"/>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rgbClr val="53565A"/>
                </a:solidFill>
              </a:defRPr>
            </a:lvl1pPr>
          </a:lstStyle>
          <a:p>
            <a:r>
              <a:rPr lang="en-US" dirty="0"/>
              <a:t>“Quote”</a:t>
            </a:r>
            <a:endParaRPr lang="de-DE" dirty="0"/>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llustration">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770842" y="1064853"/>
            <a:ext cx="3796896"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90592761-E4CE-4D01-9031-50B8560067FA}" type="datetime1">
              <a:rPr lang="de-DE" smtClean="0"/>
              <a:t>06.08.2019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9"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803182024"/>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7" orient="horz" pos="2867"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4770842" y="1064853"/>
            <a:ext cx="3796897" cy="3262031"/>
          </a:xfrm>
          <a:prstGeom prst="rect">
            <a:avLst/>
          </a:prstGeom>
        </p:spPr>
        <p:txBody>
          <a:bodyPr/>
          <a:lstStyle>
            <a:lvl1pPr marL="0" indent="0">
              <a:lnSpc>
                <a:spcPct val="100000"/>
              </a:lnSpc>
              <a:buNone/>
              <a:defRPr/>
            </a:lvl1pPr>
          </a:lstStyle>
          <a:p>
            <a:r>
              <a:rPr lang="en-US" noProof="0" dirty="0"/>
              <a:t>Click icon to add chart</a:t>
            </a:r>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6"/>
          </p:nvPr>
        </p:nvSpPr>
        <p:spPr/>
        <p:txBody>
          <a:bodyPr/>
          <a:lstStyle/>
          <a:p>
            <a:fld id="{6166FCA1-DFC7-4CE9-9385-F13BAEB2CBF6}" type="datetime1">
              <a:rPr lang="de-DE" smtClean="0"/>
              <a:t>06.08.2019</a:t>
            </a:fld>
            <a:endParaRPr lang="de-DE"/>
          </a:p>
        </p:txBody>
      </p:sp>
      <p:sp>
        <p:nvSpPr>
          <p:cNvPr id="5" name="Footer Placeholder 4"/>
          <p:cNvSpPr>
            <a:spLocks noGrp="1"/>
          </p:cNvSpPr>
          <p:nvPr>
            <p:ph type="ftr" sz="quarter" idx="17"/>
          </p:nvPr>
        </p:nvSpPr>
        <p:spPr/>
        <p:txBody>
          <a:bodyPr/>
          <a:lstStyle/>
          <a:p>
            <a:r>
              <a:rPr lang="en-CA"/>
              <a:t>PharmaPendium - Informing critical drug development decisions</a:t>
            </a:r>
            <a:endParaRPr lang="de-DE"/>
          </a:p>
        </p:txBody>
      </p:sp>
      <p:sp>
        <p:nvSpPr>
          <p:cNvPr id="9"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4186272090"/>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17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2" y="1064853"/>
            <a:ext cx="7990393"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64D47A76-7B9F-4B3A-B20E-9416A34DEF4A}" type="datetime1">
              <a:rPr lang="de-DE" smtClean="0"/>
              <a:t>06.08.2019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2831374395"/>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harts">
    <p:spTree>
      <p:nvGrpSpPr>
        <p:cNvPr id="1" name=""/>
        <p:cNvGrpSpPr/>
        <p:nvPr/>
      </p:nvGrpSpPr>
      <p:grpSpPr>
        <a:xfrm>
          <a:off x="0" y="0"/>
          <a:ext cx="0" cy="0"/>
          <a:chOff x="0" y="0"/>
          <a:chExt cx="0" cy="0"/>
        </a:xfrm>
      </p:grpSpPr>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F0FBD92-7D63-4361-A229-6734F3109168}" type="datetime1">
              <a:rPr lang="de-DE" smtClean="0"/>
              <a:t>06.08.2019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3" name="Chart Placeholder 5"/>
          <p:cNvSpPr>
            <a:spLocks noGrp="1"/>
          </p:cNvSpPr>
          <p:nvPr>
            <p:ph type="chart" sz="quarter" idx="19"/>
          </p:nvPr>
        </p:nvSpPr>
        <p:spPr>
          <a:xfrm>
            <a:off x="4770841"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
        <p:nvSpPr>
          <p:cNvPr id="14" name="Chart Placeholder 5"/>
          <p:cNvSpPr>
            <a:spLocks noGrp="1"/>
          </p:cNvSpPr>
          <p:nvPr>
            <p:ph type="chart" sz="quarter" idx="15"/>
          </p:nvPr>
        </p:nvSpPr>
        <p:spPr>
          <a:xfrm>
            <a:off x="576262"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hree charts">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7459D36-96D1-4F5F-BBFB-FBC27A230EFB}" type="datetime1">
              <a:rPr lang="de-DE" smtClean="0"/>
              <a:t>06.08.2019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Chart Placeholder 5"/>
          <p:cNvSpPr>
            <a:spLocks noGrp="1"/>
          </p:cNvSpPr>
          <p:nvPr>
            <p:ph type="chart" sz="quarter" idx="18"/>
          </p:nvPr>
        </p:nvSpPr>
        <p:spPr>
          <a:xfrm>
            <a:off x="3331899"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
        <p:nvSpPr>
          <p:cNvPr id="9" name="Chart Placeholder 5"/>
          <p:cNvSpPr>
            <a:spLocks noGrp="1"/>
          </p:cNvSpPr>
          <p:nvPr>
            <p:ph type="chart" sz="quarter" idx="19"/>
          </p:nvPr>
        </p:nvSpPr>
        <p:spPr>
          <a:xfrm>
            <a:off x="608753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cxnSp>
        <p:nvCxnSpPr>
          <p:cNvPr id="11" name="Straight Connector 10"/>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7"/>
          </p:nvPr>
        </p:nvSpPr>
        <p:spPr/>
        <p:txBody>
          <a:bodyPr/>
          <a:lstStyle/>
          <a:p>
            <a:fld id="{03D8E148-6831-4C8B-8A17-A5BF5B39AB39}" type="datetime1">
              <a:rPr lang="de-DE" smtClean="0"/>
              <a:t>06.08.2019</a:t>
            </a:fld>
            <a:endParaRPr lang="de-DE"/>
          </a:p>
        </p:txBody>
      </p:sp>
      <p:sp>
        <p:nvSpPr>
          <p:cNvPr id="6" name="Footer Placeholder 5"/>
          <p:cNvSpPr>
            <a:spLocks noGrp="1"/>
          </p:cNvSpPr>
          <p:nvPr>
            <p:ph type="ftr" sz="quarter" idx="18"/>
          </p:nvPr>
        </p:nvSpPr>
        <p:spPr/>
        <p:txBody>
          <a:bodyPr/>
          <a:lstStyle/>
          <a:p>
            <a:r>
              <a:rPr lang="en-CA"/>
              <a:t>PharmaPendium - Informing critical drug development decisions</a:t>
            </a:r>
            <a:endParaRPr lang="de-DE"/>
          </a:p>
        </p:txBody>
      </p:sp>
      <p:sp>
        <p:nvSpPr>
          <p:cNvPr id="10" name="Table Placeholder 6"/>
          <p:cNvSpPr>
            <a:spLocks noGrp="1"/>
          </p:cNvSpPr>
          <p:nvPr>
            <p:ph type="tbl" sz="quarter" idx="16"/>
          </p:nvPr>
        </p:nvSpPr>
        <p:spPr>
          <a:xfrm>
            <a:off x="576261" y="1064853"/>
            <a:ext cx="7990394" cy="3269526"/>
          </a:xfrm>
          <a:prstGeom prst="rect">
            <a:avLst/>
          </a:prstGeom>
        </p:spPr>
        <p:txBody>
          <a:bodyPr/>
          <a:lstStyle>
            <a:lvl1pPr marL="0" indent="0">
              <a:lnSpc>
                <a:spcPct val="100000"/>
              </a:lnSpc>
              <a:buNone/>
              <a:defRPr/>
            </a:lvl1pPr>
          </a:lstStyle>
          <a:p>
            <a:r>
              <a:rPr lang="en-US" noProof="0" dirty="0"/>
              <a:t>Click icon to add table</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782012608"/>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484253" y="4144980"/>
            <a:ext cx="5112709" cy="448866"/>
          </a:xfrm>
          <a:prstGeom prst="rect">
            <a:avLst/>
          </a:prstGeom>
        </p:spPr>
        <p:txBody>
          <a:bodyPr>
            <a:noAutofit/>
          </a:bodyPr>
          <a:lstStyle>
            <a:lvl1pPr marL="0" indent="0">
              <a:lnSpc>
                <a:spcPct val="100000"/>
              </a:lnSpc>
              <a:spcBef>
                <a:spcPts val="0"/>
              </a:spcBef>
              <a:buNone/>
              <a:defRPr sz="1400">
                <a:solidFill>
                  <a:schemeClr val="tx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Department</a:t>
            </a:r>
            <a:br>
              <a:rPr lang="en-US" dirty="0"/>
            </a:br>
            <a:r>
              <a:rPr lang="en-US" dirty="0"/>
              <a:t>Date</a:t>
            </a:r>
            <a:endParaRPr lang="de-DE" dirty="0"/>
          </a:p>
        </p:txBody>
      </p:sp>
      <p:sp>
        <p:nvSpPr>
          <p:cNvPr id="7" name="TextBox 6"/>
          <p:cNvSpPr txBox="1"/>
          <p:nvPr userDrawn="1"/>
        </p:nvSpPr>
        <p:spPr>
          <a:xfrm>
            <a:off x="469263" y="2014789"/>
            <a:ext cx="3905250" cy="861774"/>
          </a:xfrm>
          <a:prstGeom prst="rect">
            <a:avLst/>
          </a:prstGeom>
          <a:noFill/>
        </p:spPr>
        <p:txBody>
          <a:bodyPr wrap="square" rtlCol="0">
            <a:spAutoFit/>
          </a:bodyPr>
          <a:lstStyle/>
          <a:p>
            <a:r>
              <a:rPr lang="en-US" sz="5000" kern="1200" noProof="0" dirty="0">
                <a:solidFill>
                  <a:schemeClr val="tx1"/>
                </a:solidFill>
                <a:latin typeface="+mj-lt"/>
                <a:ea typeface="+mj-ea"/>
                <a:cs typeface="+mj-cs"/>
              </a:rPr>
              <a:t>Thank you</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0"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ext uri="{BB962C8B-B14F-4D97-AF65-F5344CB8AC3E}">
        <p14:creationId xmlns:p14="http://schemas.microsoft.com/office/powerpoint/2010/main" val="3946097589"/>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orient="horz" pos="373" userDrawn="1">
          <p15:clr>
            <a:srgbClr val="FBAE40"/>
          </p15:clr>
        </p15:guide>
        <p15:guide id="6" pos="5397" userDrawn="1">
          <p15:clr>
            <a:srgbClr val="FBAE40"/>
          </p15:clr>
        </p15:guide>
        <p15:guide id="7" orient="horz" pos="2867"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78800" y="430319"/>
            <a:ext cx="8042496" cy="462759"/>
          </a:xfrm>
        </p:spPr>
        <p:txBody>
          <a:bodyPr/>
          <a:lstStyle>
            <a:lvl1pPr>
              <a:defRPr/>
            </a:lvl1pPr>
          </a:lstStyle>
          <a:p>
            <a:r>
              <a:rPr lang="en-US" dirty="0"/>
              <a:t>Title</a:t>
            </a:r>
            <a:endParaRPr lang="de-DE" dirty="0"/>
          </a:p>
        </p:txBody>
      </p:sp>
      <p:sp>
        <p:nvSpPr>
          <p:cNvPr id="9" name="Text Placeholder 8"/>
          <p:cNvSpPr>
            <a:spLocks noGrp="1"/>
          </p:cNvSpPr>
          <p:nvPr>
            <p:ph type="body" sz="quarter" idx="13"/>
          </p:nvPr>
        </p:nvSpPr>
        <p:spPr>
          <a:xfrm>
            <a:off x="487767" y="1152000"/>
            <a:ext cx="8042496" cy="3264797"/>
          </a:xfrm>
        </p:spPr>
        <p:txBody>
          <a:bodyPr/>
          <a:lstStyle>
            <a:lvl1pPr marL="0" indent="0">
              <a:lnSpc>
                <a:spcPts val="2400"/>
              </a:lnSpc>
              <a:buNone/>
              <a:defRPr sz="1500" b="0"/>
            </a:lvl1pPr>
            <a:lvl2pPr marL="360363" indent="-360363">
              <a:lnSpc>
                <a:spcPts val="2400"/>
              </a:lnSpc>
              <a:buFont typeface="+mj-lt"/>
              <a:buAutoNum type="arabicPeriod"/>
              <a:defRPr sz="1500" b="0"/>
            </a:lvl2pPr>
            <a:lvl3pPr marL="536575" indent="-171450">
              <a:lnSpc>
                <a:spcPts val="2400"/>
              </a:lnSpc>
              <a:defRPr sz="1500" b="0"/>
            </a:lvl3pPr>
            <a:lvl4pPr marL="720725" indent="-171450">
              <a:lnSpc>
                <a:spcPts val="2400"/>
              </a:lnSpc>
              <a:tabLst/>
              <a:defRPr sz="1500" b="0"/>
            </a:lvl4pPr>
            <a:lvl5pPr marL="896938" indent="-171450">
              <a:lnSpc>
                <a:spcPts val="2400"/>
              </a:lnSpc>
              <a:defRPr sz="15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4"/>
          </p:nvPr>
        </p:nvSpPr>
        <p:spPr/>
        <p:txBody>
          <a:bodyPr/>
          <a:lstStyle/>
          <a:p>
            <a:fld id="{3C2EB21C-D0DA-4078-ACF6-2C9CF31CA534}" type="datetime1">
              <a:rPr lang="nl-NL" smtClean="0"/>
              <a:t>6-8-2019</a:t>
            </a:fld>
            <a:endParaRPr lang="de-DE" dirty="0"/>
          </a:p>
        </p:txBody>
      </p:sp>
      <p:sp>
        <p:nvSpPr>
          <p:cNvPr id="6" name="Footer Placeholder 5"/>
          <p:cNvSpPr>
            <a:spLocks noGrp="1"/>
          </p:cNvSpPr>
          <p:nvPr>
            <p:ph type="ftr" sz="quarter" idx="15"/>
          </p:nvPr>
        </p:nvSpPr>
        <p:spPr/>
        <p:txBody>
          <a:bodyPr/>
          <a:lstStyle/>
          <a:p>
            <a:r>
              <a:rPr lang="en-CA"/>
              <a:t>QUOSA PV – a GXP compliant workflow management solution</a:t>
            </a:r>
            <a:endParaRPr lang="de-DE" dirty="0"/>
          </a:p>
        </p:txBody>
      </p:sp>
    </p:spTree>
    <p:extLst>
      <p:ext uri="{BB962C8B-B14F-4D97-AF65-F5344CB8AC3E}">
        <p14:creationId xmlns:p14="http://schemas.microsoft.com/office/powerpoint/2010/main" val="225747302"/>
      </p:ext>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044000" y="4722258"/>
            <a:ext cx="3086100" cy="16281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fld id="{2EB4C6D9-B6A3-41AD-ABEE-488C4BB547A0}" type="datetime1">
              <a:rPr lang="de-DE" smtClean="0"/>
              <a:t>06.08.2019</a:t>
            </a:fld>
            <a:endParaRPr lang="de-DE"/>
          </a:p>
        </p:txBody>
      </p:sp>
      <p:sp>
        <p:nvSpPr>
          <p:cNvPr id="5" name="Footer Placeholder 4"/>
          <p:cNvSpPr>
            <a:spLocks noGrp="1"/>
          </p:cNvSpPr>
          <p:nvPr>
            <p:ph type="ftr" sz="quarter" idx="3"/>
          </p:nvPr>
        </p:nvSpPr>
        <p:spPr>
          <a:xfrm>
            <a:off x="1044000" y="4531201"/>
            <a:ext cx="3086100" cy="16224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r>
              <a:rPr lang="en-CA"/>
              <a:t>PharmaPendium - Informing critical drug development decisions</a:t>
            </a:r>
            <a:endParaRPr lang="de-DE"/>
          </a:p>
        </p:txBody>
      </p:sp>
      <p:cxnSp>
        <p:nvCxnSpPr>
          <p:cNvPr id="7" name="Straight Connector 6"/>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576000" y="4531201"/>
            <a:ext cx="401839" cy="444500"/>
          </a:xfrm>
          <a:prstGeom prst="rect">
            <a:avLst/>
          </a:prstGeom>
        </p:spPr>
      </p:pic>
      <p:sp>
        <p:nvSpPr>
          <p:cNvPr id="9" name="Title Placeholder 1"/>
          <p:cNvSpPr>
            <a:spLocks noGrp="1"/>
          </p:cNvSpPr>
          <p:nvPr>
            <p:ph type="title"/>
          </p:nvPr>
        </p:nvSpPr>
        <p:spPr>
          <a:xfrm>
            <a:off x="576000" y="440861"/>
            <a:ext cx="7991738" cy="462759"/>
          </a:xfrm>
          <a:prstGeom prst="rect">
            <a:avLst/>
          </a:prstGeom>
        </p:spPr>
        <p:txBody>
          <a:bodyPr vert="horz" lIns="91440" tIns="0" rIns="91440" bIns="0" rtlCol="0" anchor="ctr" anchorCtr="0">
            <a:noAutofit/>
          </a:bodyPr>
          <a:lstStyle/>
          <a:p>
            <a:r>
              <a:rPr lang="en-US" dirty="0"/>
              <a:t>Click to edit Master title style</a:t>
            </a:r>
            <a:endParaRPr lang="de-DE" dirty="0"/>
          </a:p>
        </p:txBody>
      </p:sp>
      <p:sp>
        <p:nvSpPr>
          <p:cNvPr id="11" name="Text Placeholder 2"/>
          <p:cNvSpPr>
            <a:spLocks noGrp="1"/>
          </p:cNvSpPr>
          <p:nvPr>
            <p:ph type="body" idx="1"/>
          </p:nvPr>
        </p:nvSpPr>
        <p:spPr>
          <a:xfrm>
            <a:off x="576000" y="1076659"/>
            <a:ext cx="7991738" cy="3425729"/>
          </a:xfrm>
          <a:prstGeom prst="rect">
            <a:avLst/>
          </a:prstGeom>
        </p:spPr>
        <p:txBody>
          <a:bodyPr vert="horz" lIns="91440" tIns="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7558550"/>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60" r:id="rId3"/>
    <p:sldLayoutId id="2147483701" r:id="rId4"/>
    <p:sldLayoutId id="2147483734" r:id="rId5"/>
    <p:sldLayoutId id="2147483650" r:id="rId6"/>
    <p:sldLayoutId id="2147483735" r:id="rId7"/>
    <p:sldLayoutId id="2147483708" r:id="rId8"/>
    <p:sldLayoutId id="2147483662" r:id="rId9"/>
    <p:sldLayoutId id="2147483703" r:id="rId10"/>
    <p:sldLayoutId id="2147483696" r:id="rId11"/>
    <p:sldLayoutId id="2147483663" r:id="rId12"/>
    <p:sldLayoutId id="2147483698" r:id="rId13"/>
    <p:sldLayoutId id="2147483699" r:id="rId14"/>
    <p:sldLayoutId id="2147483665" r:id="rId15"/>
    <p:sldLayoutId id="2147483664" r:id="rId16"/>
    <p:sldLayoutId id="2147483709" r:id="rId17"/>
    <p:sldLayoutId id="2147483666" r:id="rId18"/>
    <p:sldLayoutId id="2147483667" r:id="rId19"/>
    <p:sldLayoutId id="2147483668" r:id="rId20"/>
    <p:sldLayoutId id="2147483704" r:id="rId21"/>
    <p:sldLayoutId id="2147483705" r:id="rId22"/>
    <p:sldLayoutId id="2147483669" r:id="rId23"/>
    <p:sldLayoutId id="2147483670" r:id="rId24"/>
    <p:sldLayoutId id="2147483736" r:id="rId25"/>
  </p:sldLayoutIdLst>
  <p:hf sldNum="0" hdr="0"/>
  <p:txStyles>
    <p:titleStyle>
      <a:lvl1pPr algn="l" defTabSz="685800" rtl="0" eaLnBrk="1" latinLnBrk="0" hangingPunct="1">
        <a:lnSpc>
          <a:spcPts val="4800"/>
        </a:lnSpc>
        <a:spcBef>
          <a:spcPct val="0"/>
        </a:spcBef>
        <a:buNone/>
        <a:defRPr sz="2800" kern="1200">
          <a:solidFill>
            <a:schemeClr val="tx1"/>
          </a:solidFill>
          <a:latin typeface="+mj-lt"/>
          <a:ea typeface="+mj-ea"/>
          <a:cs typeface="+mj-cs"/>
        </a:defRPr>
      </a:lvl1pPr>
    </p:titleStyle>
    <p:body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373">
          <p15:clr>
            <a:srgbClr val="F26B43"/>
          </p15:clr>
        </p15:guide>
        <p15:guide id="7" orient="horz" pos="28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p.widencdn.net/q0c1yw/PLS_DDD_PP_training_video_drug_safety_searching_VID"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5.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5.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5.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5.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a:xfrm>
            <a:off x="657454" y="4450475"/>
            <a:ext cx="5112709" cy="490001"/>
          </a:xfrm>
        </p:spPr>
        <p:txBody>
          <a:bodyPr/>
          <a:lstStyle/>
          <a:p>
            <a:r>
              <a:rPr lang="en-US" dirty="0"/>
              <a:t>Marnix Wieffer</a:t>
            </a:r>
          </a:p>
          <a:p>
            <a:r>
              <a:rPr lang="en-US" dirty="0"/>
              <a:t>Senior marketing manager drug safety  </a:t>
            </a:r>
          </a:p>
        </p:txBody>
      </p:sp>
      <p:sp>
        <p:nvSpPr>
          <p:cNvPr id="2" name="Title 1"/>
          <p:cNvSpPr>
            <a:spLocks noGrp="1"/>
          </p:cNvSpPr>
          <p:nvPr>
            <p:ph type="ctrTitle"/>
          </p:nvPr>
        </p:nvSpPr>
        <p:spPr>
          <a:xfrm>
            <a:off x="475840" y="1659467"/>
            <a:ext cx="5958827" cy="1744133"/>
          </a:xfrm>
        </p:spPr>
        <p:txBody>
          <a:bodyPr>
            <a:normAutofit/>
          </a:bodyPr>
          <a:lstStyle/>
          <a:p>
            <a:r>
              <a:rPr lang="en-US" dirty="0"/>
              <a:t>Searching drug safety data with Boolean searching </a:t>
            </a:r>
          </a:p>
        </p:txBody>
      </p:sp>
      <p:sp>
        <p:nvSpPr>
          <p:cNvPr id="5" name="Text Placeholder 4"/>
          <p:cNvSpPr>
            <a:spLocks noGrp="1"/>
          </p:cNvSpPr>
          <p:nvPr>
            <p:ph type="body" sz="quarter" idx="16"/>
          </p:nvPr>
        </p:nvSpPr>
        <p:spPr>
          <a:xfrm>
            <a:off x="869489" y="3042228"/>
            <a:ext cx="4659249" cy="925769"/>
          </a:xfrm>
        </p:spPr>
        <p:txBody>
          <a:bodyPr>
            <a:normAutofit lnSpcReduction="10000"/>
          </a:bodyPr>
          <a:lstStyle/>
          <a:p>
            <a:r>
              <a:rPr lang="en-US" b="1" dirty="0"/>
              <a:t>Retrieving data from the  PharmaPendium drug safety data module </a:t>
            </a:r>
            <a:endParaRPr lang="en-US" dirty="0"/>
          </a:p>
        </p:txBody>
      </p:sp>
      <p:sp>
        <p:nvSpPr>
          <p:cNvPr id="3" name="Text Placeholder 2"/>
          <p:cNvSpPr>
            <a:spLocks noGrp="1"/>
          </p:cNvSpPr>
          <p:nvPr>
            <p:ph type="body" sz="quarter" idx="13"/>
          </p:nvPr>
        </p:nvSpPr>
        <p:spPr/>
        <p:txBody>
          <a:bodyPr/>
          <a:lstStyle/>
          <a:p>
            <a:endParaRPr lang="en-US"/>
          </a:p>
        </p:txBody>
      </p:sp>
      <p:pic>
        <p:nvPicPr>
          <p:cNvPr id="6" name="Picture 2" descr="http://nonsolus/whoswhophotos/SCIENCE-WIEFFERM.jpg">
            <a:extLst>
              <a:ext uri="{FF2B5EF4-FFF2-40B4-BE49-F238E27FC236}">
                <a16:creationId xmlns:a16="http://schemas.microsoft.com/office/drawing/2014/main" id="{5A6CA3C2-4BE4-4ECA-877E-41CC2780CC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 y="4247452"/>
            <a:ext cx="657102" cy="896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318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06.08.2019</a:t>
            </a:fld>
            <a:endParaRPr lang="de-DE" dirty="0"/>
          </a:p>
        </p:txBody>
      </p:sp>
      <p:sp>
        <p:nvSpPr>
          <p:cNvPr id="3" name="Footer Placeholder 2"/>
          <p:cNvSpPr>
            <a:spLocks noGrp="1"/>
          </p:cNvSpPr>
          <p:nvPr>
            <p:ph type="ftr" sz="quarter" idx="15"/>
          </p:nvPr>
        </p:nvSpPr>
        <p:spPr>
          <a:xfrm>
            <a:off x="1044000" y="4560014"/>
            <a:ext cx="3086100" cy="162244"/>
          </a:xfrm>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a:t>Learning objective </a:t>
            </a:r>
            <a:endParaRPr lang="en-US" dirty="0"/>
          </a:p>
        </p:txBody>
      </p:sp>
      <p:sp>
        <p:nvSpPr>
          <p:cNvPr id="7" name="Tijdelijke aanduiding voor tekst 6">
            <a:extLst>
              <a:ext uri="{FF2B5EF4-FFF2-40B4-BE49-F238E27FC236}">
                <a16:creationId xmlns:a16="http://schemas.microsoft.com/office/drawing/2014/main" id="{834CC240-3ADE-4807-8CED-2A4D3899FB0A}"/>
              </a:ext>
            </a:extLst>
          </p:cNvPr>
          <p:cNvSpPr>
            <a:spLocks noGrp="1"/>
          </p:cNvSpPr>
          <p:nvPr>
            <p:ph type="body" sz="quarter" idx="13"/>
          </p:nvPr>
        </p:nvSpPr>
        <p:spPr>
          <a:xfrm>
            <a:off x="576263" y="1064854"/>
            <a:ext cx="7991475" cy="3264797"/>
          </a:xfrm>
        </p:spPr>
        <p:txBody>
          <a:bodyPr>
            <a:normAutofit/>
          </a:bodyPr>
          <a:lstStyle/>
          <a:p>
            <a:pPr marL="342900" indent="-342900">
              <a:buFont typeface="+mj-lt"/>
              <a:buAutoNum type="arabicPeriod"/>
            </a:pPr>
            <a:r>
              <a:rPr lang="en-GB" dirty="0"/>
              <a:t>Why working with Boolean operators? </a:t>
            </a:r>
          </a:p>
          <a:p>
            <a:pPr marL="342900" lvl="0" indent="-342900">
              <a:buFont typeface="+mj-lt"/>
              <a:buAutoNum type="arabicPeriod"/>
            </a:pPr>
            <a:r>
              <a:rPr lang="en-GB" dirty="0"/>
              <a:t>Drug safety module </a:t>
            </a:r>
          </a:p>
          <a:p>
            <a:pPr marL="342900" lvl="0" indent="-342900">
              <a:buFont typeface="+mj-lt"/>
              <a:buAutoNum type="arabicPeriod"/>
            </a:pPr>
            <a:r>
              <a:rPr lang="en-GB" dirty="0"/>
              <a:t>Multiparametric search example </a:t>
            </a:r>
          </a:p>
          <a:p>
            <a:pPr lvl="0"/>
            <a:endParaRPr lang="en-GB" dirty="0"/>
          </a:p>
          <a:p>
            <a:r>
              <a:rPr lang="en-GB" dirty="0">
                <a:solidFill>
                  <a:srgbClr val="FF6C00"/>
                </a:solidFill>
              </a:rPr>
              <a:t>At the end of this video you should have good understanding how to retrieve drug safety data from PharmaPendium using Boolean operators. </a:t>
            </a:r>
          </a:p>
          <a:p>
            <a:endParaRPr lang="en-GB" dirty="0">
              <a:solidFill>
                <a:srgbClr val="FF6C00"/>
              </a:solidFill>
            </a:endParaRPr>
          </a:p>
          <a:p>
            <a:r>
              <a:rPr lang="en-US" dirty="0">
                <a:solidFill>
                  <a:schemeClr val="tx2"/>
                </a:solidFill>
              </a:rPr>
              <a:t>This should enable your to quickly uncover critical safety insights, supporting animal model selection and identify translational risk.</a:t>
            </a:r>
          </a:p>
        </p:txBody>
      </p:sp>
      <p:sp>
        <p:nvSpPr>
          <p:cNvPr id="5" name="Rechthoek 4">
            <a:extLst>
              <a:ext uri="{FF2B5EF4-FFF2-40B4-BE49-F238E27FC236}">
                <a16:creationId xmlns:a16="http://schemas.microsoft.com/office/drawing/2014/main" id="{AFBB0672-0FC8-46B9-85C6-A798DB5EA304}"/>
              </a:ext>
            </a:extLst>
          </p:cNvPr>
          <p:cNvSpPr/>
          <p:nvPr/>
        </p:nvSpPr>
        <p:spPr>
          <a:xfrm>
            <a:off x="576262" y="3709314"/>
            <a:ext cx="6276077" cy="646331"/>
          </a:xfrm>
          <a:prstGeom prst="rect">
            <a:avLst/>
          </a:prstGeom>
        </p:spPr>
        <p:txBody>
          <a:bodyPr wrap="none">
            <a:spAutoFit/>
          </a:bodyPr>
          <a:lstStyle/>
          <a:p>
            <a:r>
              <a:rPr lang="en-GB" dirty="0"/>
              <a:t>New to drug safety searching in PharmaPendium? </a:t>
            </a:r>
          </a:p>
          <a:p>
            <a:r>
              <a:rPr lang="en-GB" dirty="0"/>
              <a:t>Suggested watch: </a:t>
            </a:r>
            <a:r>
              <a:rPr lang="en-US" u="sng" dirty="0">
                <a:hlinkClick r:id="rId3"/>
              </a:rPr>
              <a:t>Introduction to retrieving drug safety data</a:t>
            </a:r>
            <a:endParaRPr lang="en-GB" dirty="0"/>
          </a:p>
        </p:txBody>
      </p:sp>
    </p:spTree>
    <p:extLst>
      <p:ext uri="{BB962C8B-B14F-4D97-AF65-F5344CB8AC3E}">
        <p14:creationId xmlns:p14="http://schemas.microsoft.com/office/powerpoint/2010/main" val="3840998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0" y="430319"/>
            <a:ext cx="8042496" cy="462759"/>
          </a:xfrm>
        </p:spPr>
        <p:txBody>
          <a:bodyPr/>
          <a:lstStyle/>
          <a:p>
            <a:r>
              <a:rPr lang="en-CA" dirty="0"/>
              <a:t>Why include multiple adverse events and/or species in a drug safety search? </a:t>
            </a:r>
          </a:p>
        </p:txBody>
      </p:sp>
      <p:sp>
        <p:nvSpPr>
          <p:cNvPr id="3" name="Text Placeholder 2"/>
          <p:cNvSpPr>
            <a:spLocks noGrp="1"/>
          </p:cNvSpPr>
          <p:nvPr>
            <p:ph type="body" sz="quarter" idx="13"/>
          </p:nvPr>
        </p:nvSpPr>
        <p:spPr>
          <a:xfrm>
            <a:off x="487766" y="1507108"/>
            <a:ext cx="8176173" cy="2645792"/>
          </a:xfrm>
        </p:spPr>
        <p:txBody>
          <a:bodyPr>
            <a:normAutofit/>
          </a:bodyPr>
          <a:lstStyle/>
          <a:p>
            <a:pPr marL="342900" lvl="0" indent="-342900">
              <a:buFont typeface="+mj-lt"/>
              <a:buAutoNum type="arabicPeriod"/>
            </a:pPr>
            <a:r>
              <a:rPr lang="en-US" sz="1800" dirty="0"/>
              <a:t>Optimize your preclinical/clinical design to mitigate risk of serious adverse events</a:t>
            </a:r>
          </a:p>
          <a:p>
            <a:pPr marL="342900" indent="-342900">
              <a:buFont typeface="+mj-lt"/>
              <a:buAutoNum type="arabicPeriod"/>
            </a:pPr>
            <a:r>
              <a:rPr lang="en-US" sz="1800" dirty="0"/>
              <a:t>Quickly retrieve a list of relevant drugs based on your advanced search criteria, thus helping you mitigate the risk of missing critical information </a:t>
            </a:r>
          </a:p>
          <a:p>
            <a:pPr marL="342900" indent="-342900">
              <a:buFont typeface="+mj-lt"/>
              <a:buAutoNum type="arabicPeriod"/>
            </a:pPr>
            <a:r>
              <a:rPr lang="en-US" sz="1800" dirty="0"/>
              <a:t>Quickly understand if the co-occurrence of adverse events is a significant concern by looking at precedent drug information </a:t>
            </a:r>
          </a:p>
          <a:p>
            <a:pPr marL="342900" indent="-342900">
              <a:buFont typeface="+mj-lt"/>
              <a:buAutoNum type="arabicPeriod"/>
            </a:pPr>
            <a:r>
              <a:rPr lang="en-GB" sz="1800" dirty="0"/>
              <a:t>Learn from drugs that have an adverse events profile similar to yours.  </a:t>
            </a:r>
          </a:p>
          <a:p>
            <a:endParaRPr lang="en-US" sz="1800" dirty="0"/>
          </a:p>
          <a:p>
            <a:pPr marL="342900" indent="-342900">
              <a:buFont typeface="+mj-lt"/>
              <a:buAutoNum type="arabicPeriod"/>
            </a:pPr>
            <a:endParaRPr lang="en-US" sz="1800" dirty="0"/>
          </a:p>
          <a:p>
            <a:pPr marL="342900" lvl="0" indent="-342900">
              <a:buFont typeface="+mj-lt"/>
              <a:buAutoNum type="arabicPeriod"/>
            </a:pPr>
            <a:endParaRPr lang="en-US" sz="1600" dirty="0"/>
          </a:p>
          <a:p>
            <a:pPr lvl="0"/>
            <a:endParaRPr lang="en-US" sz="1600" dirty="0"/>
          </a:p>
          <a:p>
            <a:pPr marL="703263" lvl="1" indent="-342900">
              <a:buFont typeface="Arial" panose="020B0604020202020204" pitchFamily="34" charset="0"/>
              <a:buChar char="•"/>
            </a:pPr>
            <a:endParaRPr lang="en-GB" sz="1600" dirty="0"/>
          </a:p>
        </p:txBody>
      </p:sp>
      <p:pic>
        <p:nvPicPr>
          <p:cNvPr id="5" name="Afbeelding 4">
            <a:extLst>
              <a:ext uri="{FF2B5EF4-FFF2-40B4-BE49-F238E27FC236}">
                <a16:creationId xmlns:a16="http://schemas.microsoft.com/office/drawing/2014/main" id="{5336DFF4-5C95-4BA6-9377-0985D637E5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spTree>
    <p:extLst>
      <p:ext uri="{BB962C8B-B14F-4D97-AF65-F5344CB8AC3E}">
        <p14:creationId xmlns:p14="http://schemas.microsoft.com/office/powerpoint/2010/main" val="838940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0" y="430319"/>
            <a:ext cx="8042496" cy="462759"/>
          </a:xfrm>
        </p:spPr>
        <p:txBody>
          <a:bodyPr/>
          <a:lstStyle/>
          <a:p>
            <a:r>
              <a:rPr lang="en-CA" dirty="0"/>
              <a:t>Example question:</a:t>
            </a:r>
          </a:p>
        </p:txBody>
      </p:sp>
      <p:sp>
        <p:nvSpPr>
          <p:cNvPr id="3" name="Text Placeholder 2"/>
          <p:cNvSpPr>
            <a:spLocks noGrp="1"/>
          </p:cNvSpPr>
          <p:nvPr>
            <p:ph type="body" sz="quarter" idx="13"/>
          </p:nvPr>
        </p:nvSpPr>
        <p:spPr>
          <a:xfrm>
            <a:off x="478800" y="1212647"/>
            <a:ext cx="8042496" cy="2389293"/>
          </a:xfrm>
        </p:spPr>
        <p:txBody>
          <a:bodyPr>
            <a:normAutofit fontScale="92500"/>
          </a:bodyPr>
          <a:lstStyle/>
          <a:p>
            <a:pPr lvl="1" indent="0" algn="ctr">
              <a:buNone/>
            </a:pPr>
            <a:r>
              <a:rPr lang="en-GB" sz="2400" i="1" dirty="0">
                <a:latin typeface="Calibri" panose="020F0502020204030204" pitchFamily="34" charset="0"/>
                <a:cs typeface="Calibri" panose="020F0502020204030204" pitchFamily="34" charset="0"/>
              </a:rPr>
              <a:t>I am developing a new antineoplastic drug and observe changes in red blood cell numbers and cardiac arrhythmias in rat.</a:t>
            </a:r>
          </a:p>
          <a:p>
            <a:pPr lvl="1" indent="0" algn="ctr">
              <a:buNone/>
            </a:pPr>
            <a:endParaRPr lang="en-GB" sz="2400" i="1" dirty="0">
              <a:latin typeface="Calibri" panose="020F0502020204030204" pitchFamily="34" charset="0"/>
              <a:cs typeface="Calibri" panose="020F0502020204030204" pitchFamily="34" charset="0"/>
            </a:endParaRPr>
          </a:p>
          <a:p>
            <a:pPr lvl="1" indent="0" algn="ctr">
              <a:buNone/>
            </a:pPr>
            <a:r>
              <a:rPr lang="en-GB" sz="2400" i="1" dirty="0">
                <a:latin typeface="Calibri" panose="020F0502020204030204" pitchFamily="34" charset="0"/>
                <a:cs typeface="Calibri" panose="020F0502020204030204" pitchFamily="34" charset="0"/>
              </a:rPr>
              <a:t>What currently marketed antineoplastic drugs showed a similar adverse event profile in both rat and human?</a:t>
            </a:r>
          </a:p>
          <a:p>
            <a:pPr lvl="1" indent="0" algn="ctr">
              <a:buNone/>
            </a:pPr>
            <a:endParaRPr lang="en-GB" sz="2400" i="1" dirty="0">
              <a:latin typeface="Calibri" panose="020F0502020204030204" pitchFamily="34" charset="0"/>
              <a:cs typeface="Calibri" panose="020F0502020204030204" pitchFamily="34" charset="0"/>
            </a:endParaRPr>
          </a:p>
          <a:p>
            <a:pPr lvl="1" indent="0" algn="ctr">
              <a:buNone/>
            </a:pPr>
            <a:r>
              <a:rPr lang="en-GB" sz="2400" dirty="0">
                <a:solidFill>
                  <a:schemeClr val="tx2"/>
                </a:solidFill>
                <a:latin typeface="Calibri" panose="020F0502020204030204" pitchFamily="34" charset="0"/>
                <a:cs typeface="Calibri" panose="020F0502020204030204" pitchFamily="34" charset="0"/>
              </a:rPr>
              <a:t>Impact: Animal model selection, Translational insights   </a:t>
            </a:r>
          </a:p>
        </p:txBody>
      </p:sp>
      <p:pic>
        <p:nvPicPr>
          <p:cNvPr id="5" name="Afbeelding 4">
            <a:extLst>
              <a:ext uri="{FF2B5EF4-FFF2-40B4-BE49-F238E27FC236}">
                <a16:creationId xmlns:a16="http://schemas.microsoft.com/office/drawing/2014/main" id="{5336DFF4-5C95-4BA6-9377-0985D637E5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spTree>
    <p:extLst>
      <p:ext uri="{BB962C8B-B14F-4D97-AF65-F5344CB8AC3E}">
        <p14:creationId xmlns:p14="http://schemas.microsoft.com/office/powerpoint/2010/main" val="268833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0" y="430319"/>
            <a:ext cx="8042496" cy="462759"/>
          </a:xfrm>
        </p:spPr>
        <p:txBody>
          <a:bodyPr/>
          <a:lstStyle/>
          <a:p>
            <a:r>
              <a:rPr lang="en-CA" dirty="0"/>
              <a:t>Search in Drug Safety data </a:t>
            </a:r>
          </a:p>
        </p:txBody>
      </p:sp>
      <p:pic>
        <p:nvPicPr>
          <p:cNvPr id="5" name="Afbeelding 4">
            <a:extLst>
              <a:ext uri="{FF2B5EF4-FFF2-40B4-BE49-F238E27FC236}">
                <a16:creationId xmlns:a16="http://schemas.microsoft.com/office/drawing/2014/main" id="{5336DFF4-5C95-4BA6-9377-0985D637E5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8" name="Afbeelding 7">
            <a:extLst>
              <a:ext uri="{FF2B5EF4-FFF2-40B4-BE49-F238E27FC236}">
                <a16:creationId xmlns:a16="http://schemas.microsoft.com/office/drawing/2014/main" id="{A9D160BE-7C73-4EBF-8130-5CED4E04D332}"/>
              </a:ext>
            </a:extLst>
          </p:cNvPr>
          <p:cNvPicPr>
            <a:picLocks noChangeAspect="1"/>
          </p:cNvPicPr>
          <p:nvPr/>
        </p:nvPicPr>
        <p:blipFill>
          <a:blip r:embed="rId4"/>
          <a:stretch>
            <a:fillRect/>
          </a:stretch>
        </p:blipFill>
        <p:spPr>
          <a:xfrm>
            <a:off x="478800" y="1705446"/>
            <a:ext cx="8325278" cy="2444876"/>
          </a:xfrm>
          <a:prstGeom prst="rect">
            <a:avLst/>
          </a:prstGeom>
        </p:spPr>
      </p:pic>
      <p:sp>
        <p:nvSpPr>
          <p:cNvPr id="9" name="Rechthoek 8">
            <a:extLst>
              <a:ext uri="{FF2B5EF4-FFF2-40B4-BE49-F238E27FC236}">
                <a16:creationId xmlns:a16="http://schemas.microsoft.com/office/drawing/2014/main" id="{180F4982-C2CB-41E7-AE8A-AE9350ADF7E8}"/>
              </a:ext>
            </a:extLst>
          </p:cNvPr>
          <p:cNvSpPr/>
          <p:nvPr/>
        </p:nvSpPr>
        <p:spPr>
          <a:xfrm>
            <a:off x="4641439" y="2121117"/>
            <a:ext cx="1918365" cy="949341"/>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7316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0" y="430319"/>
            <a:ext cx="8042496" cy="462759"/>
          </a:xfrm>
        </p:spPr>
        <p:txBody>
          <a:bodyPr/>
          <a:lstStyle/>
          <a:p>
            <a:r>
              <a:rPr lang="en-CA" dirty="0"/>
              <a:t>Add drug class of interest </a:t>
            </a:r>
          </a:p>
        </p:txBody>
      </p:sp>
      <p:pic>
        <p:nvPicPr>
          <p:cNvPr id="5" name="Afbeelding 4">
            <a:extLst>
              <a:ext uri="{FF2B5EF4-FFF2-40B4-BE49-F238E27FC236}">
                <a16:creationId xmlns:a16="http://schemas.microsoft.com/office/drawing/2014/main" id="{5336DFF4-5C95-4BA6-9377-0985D637E5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sp>
        <p:nvSpPr>
          <p:cNvPr id="9" name="Rechthoek 8">
            <a:extLst>
              <a:ext uri="{FF2B5EF4-FFF2-40B4-BE49-F238E27FC236}">
                <a16:creationId xmlns:a16="http://schemas.microsoft.com/office/drawing/2014/main" id="{180F4982-C2CB-41E7-AE8A-AE9350ADF7E8}"/>
              </a:ext>
            </a:extLst>
          </p:cNvPr>
          <p:cNvSpPr/>
          <p:nvPr/>
        </p:nvSpPr>
        <p:spPr>
          <a:xfrm>
            <a:off x="4641439" y="2121117"/>
            <a:ext cx="1918365" cy="949341"/>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0767381D-5BFA-4CED-8271-1476022DCE74}"/>
              </a:ext>
            </a:extLst>
          </p:cNvPr>
          <p:cNvPicPr>
            <a:picLocks noChangeAspect="1"/>
          </p:cNvPicPr>
          <p:nvPr/>
        </p:nvPicPr>
        <p:blipFill>
          <a:blip r:embed="rId4"/>
          <a:stretch>
            <a:fillRect/>
          </a:stretch>
        </p:blipFill>
        <p:spPr>
          <a:xfrm>
            <a:off x="1915242" y="1168842"/>
            <a:ext cx="5679276" cy="2998176"/>
          </a:xfrm>
          <a:prstGeom prst="rect">
            <a:avLst/>
          </a:prstGeom>
        </p:spPr>
      </p:pic>
    </p:spTree>
    <p:extLst>
      <p:ext uri="{BB962C8B-B14F-4D97-AF65-F5344CB8AC3E}">
        <p14:creationId xmlns:p14="http://schemas.microsoft.com/office/powerpoint/2010/main" val="1987517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0" y="430319"/>
            <a:ext cx="8042496" cy="462759"/>
          </a:xfrm>
        </p:spPr>
        <p:txBody>
          <a:bodyPr/>
          <a:lstStyle/>
          <a:p>
            <a:r>
              <a:rPr lang="en-CA" dirty="0"/>
              <a:t>Add Adverse effects of interest </a:t>
            </a:r>
          </a:p>
        </p:txBody>
      </p:sp>
      <p:pic>
        <p:nvPicPr>
          <p:cNvPr id="5" name="Afbeelding 4">
            <a:extLst>
              <a:ext uri="{FF2B5EF4-FFF2-40B4-BE49-F238E27FC236}">
                <a16:creationId xmlns:a16="http://schemas.microsoft.com/office/drawing/2014/main" id="{5336DFF4-5C95-4BA6-9377-0985D637E5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4" name="Afbeelding 3">
            <a:extLst>
              <a:ext uri="{FF2B5EF4-FFF2-40B4-BE49-F238E27FC236}">
                <a16:creationId xmlns:a16="http://schemas.microsoft.com/office/drawing/2014/main" id="{AEC498B3-64FF-4C85-8A67-623B5E21965F}"/>
              </a:ext>
            </a:extLst>
          </p:cNvPr>
          <p:cNvPicPr>
            <a:picLocks noChangeAspect="1"/>
          </p:cNvPicPr>
          <p:nvPr/>
        </p:nvPicPr>
        <p:blipFill>
          <a:blip r:embed="rId4"/>
          <a:stretch>
            <a:fillRect/>
          </a:stretch>
        </p:blipFill>
        <p:spPr>
          <a:xfrm>
            <a:off x="1028700" y="1030709"/>
            <a:ext cx="5770523" cy="1408305"/>
          </a:xfrm>
          <a:prstGeom prst="rect">
            <a:avLst/>
          </a:prstGeom>
        </p:spPr>
      </p:pic>
      <p:sp>
        <p:nvSpPr>
          <p:cNvPr id="7" name="Tekstvak 6">
            <a:extLst>
              <a:ext uri="{FF2B5EF4-FFF2-40B4-BE49-F238E27FC236}">
                <a16:creationId xmlns:a16="http://schemas.microsoft.com/office/drawing/2014/main" id="{18297551-5464-4666-A6EE-A09787FB500D}"/>
              </a:ext>
            </a:extLst>
          </p:cNvPr>
          <p:cNvSpPr txBox="1"/>
          <p:nvPr/>
        </p:nvSpPr>
        <p:spPr>
          <a:xfrm>
            <a:off x="2652947" y="1884233"/>
            <a:ext cx="5365849" cy="338554"/>
          </a:xfrm>
          <a:prstGeom prst="rect">
            <a:avLst/>
          </a:prstGeom>
          <a:noFill/>
        </p:spPr>
        <p:txBody>
          <a:bodyPr wrap="square" rtlCol="0">
            <a:spAutoFit/>
          </a:bodyPr>
          <a:lstStyle/>
          <a:p>
            <a:r>
              <a:rPr lang="en-US" sz="1600" dirty="0">
                <a:solidFill>
                  <a:srgbClr val="FF6C00"/>
                </a:solidFill>
              </a:rPr>
              <a:t>1) Add adverse event #1</a:t>
            </a:r>
          </a:p>
        </p:txBody>
      </p:sp>
      <p:sp>
        <p:nvSpPr>
          <p:cNvPr id="8" name="Pijl: rechts 7">
            <a:extLst>
              <a:ext uri="{FF2B5EF4-FFF2-40B4-BE49-F238E27FC236}">
                <a16:creationId xmlns:a16="http://schemas.microsoft.com/office/drawing/2014/main" id="{4BBF8C50-6275-472E-BD61-978A33060699}"/>
              </a:ext>
            </a:extLst>
          </p:cNvPr>
          <p:cNvSpPr/>
          <p:nvPr/>
        </p:nvSpPr>
        <p:spPr>
          <a:xfrm rot="10800000">
            <a:off x="2310705" y="1960675"/>
            <a:ext cx="259939" cy="18567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kstvak 9">
            <a:extLst>
              <a:ext uri="{FF2B5EF4-FFF2-40B4-BE49-F238E27FC236}">
                <a16:creationId xmlns:a16="http://schemas.microsoft.com/office/drawing/2014/main" id="{8200FFDD-9C76-49D6-82D4-5FFF8F152E47}"/>
              </a:ext>
            </a:extLst>
          </p:cNvPr>
          <p:cNvSpPr txBox="1"/>
          <p:nvPr/>
        </p:nvSpPr>
        <p:spPr>
          <a:xfrm>
            <a:off x="7273099" y="1042057"/>
            <a:ext cx="1322261" cy="369332"/>
          </a:xfrm>
          <a:prstGeom prst="rect">
            <a:avLst/>
          </a:prstGeom>
          <a:noFill/>
        </p:spPr>
        <p:txBody>
          <a:bodyPr wrap="square" rtlCol="0">
            <a:spAutoFit/>
          </a:bodyPr>
          <a:lstStyle/>
          <a:p>
            <a:r>
              <a:rPr lang="en-US" dirty="0">
                <a:solidFill>
                  <a:srgbClr val="FF6C00"/>
                </a:solidFill>
              </a:rPr>
              <a:t>2) Done </a:t>
            </a:r>
          </a:p>
        </p:txBody>
      </p:sp>
      <p:sp>
        <p:nvSpPr>
          <p:cNvPr id="11" name="Pijl: rechts 10">
            <a:extLst>
              <a:ext uri="{FF2B5EF4-FFF2-40B4-BE49-F238E27FC236}">
                <a16:creationId xmlns:a16="http://schemas.microsoft.com/office/drawing/2014/main" id="{D97C5CF7-BDAD-4A41-B8B9-504FBA8E9E11}"/>
              </a:ext>
            </a:extLst>
          </p:cNvPr>
          <p:cNvSpPr/>
          <p:nvPr/>
        </p:nvSpPr>
        <p:spPr>
          <a:xfrm rot="10800000">
            <a:off x="6868425" y="1102798"/>
            <a:ext cx="346991" cy="24785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3CD349E0-488D-43FA-A39E-0EF48160EF1B}"/>
              </a:ext>
            </a:extLst>
          </p:cNvPr>
          <p:cNvPicPr>
            <a:picLocks noChangeAspect="1"/>
          </p:cNvPicPr>
          <p:nvPr/>
        </p:nvPicPr>
        <p:blipFill>
          <a:blip r:embed="rId5"/>
          <a:stretch>
            <a:fillRect/>
          </a:stretch>
        </p:blipFill>
        <p:spPr>
          <a:xfrm>
            <a:off x="1075511" y="2841913"/>
            <a:ext cx="4016158" cy="1008194"/>
          </a:xfrm>
          <a:prstGeom prst="rect">
            <a:avLst/>
          </a:prstGeom>
        </p:spPr>
      </p:pic>
      <p:sp>
        <p:nvSpPr>
          <p:cNvPr id="12" name="Pijl: rechts 11">
            <a:extLst>
              <a:ext uri="{FF2B5EF4-FFF2-40B4-BE49-F238E27FC236}">
                <a16:creationId xmlns:a16="http://schemas.microsoft.com/office/drawing/2014/main" id="{6F2A494F-248A-44EC-9314-E5E61052E4BE}"/>
              </a:ext>
            </a:extLst>
          </p:cNvPr>
          <p:cNvSpPr/>
          <p:nvPr/>
        </p:nvSpPr>
        <p:spPr>
          <a:xfrm rot="10800000">
            <a:off x="3191195" y="3549596"/>
            <a:ext cx="259939" cy="18567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kstvak 12">
            <a:extLst>
              <a:ext uri="{FF2B5EF4-FFF2-40B4-BE49-F238E27FC236}">
                <a16:creationId xmlns:a16="http://schemas.microsoft.com/office/drawing/2014/main" id="{A23FE0E4-7671-47BD-870A-E3CD773B91CF}"/>
              </a:ext>
            </a:extLst>
          </p:cNvPr>
          <p:cNvSpPr txBox="1"/>
          <p:nvPr/>
        </p:nvSpPr>
        <p:spPr>
          <a:xfrm>
            <a:off x="3451134" y="3481780"/>
            <a:ext cx="5365849" cy="338554"/>
          </a:xfrm>
          <a:prstGeom prst="rect">
            <a:avLst/>
          </a:prstGeom>
          <a:noFill/>
        </p:spPr>
        <p:txBody>
          <a:bodyPr wrap="square" rtlCol="0">
            <a:spAutoFit/>
          </a:bodyPr>
          <a:lstStyle/>
          <a:p>
            <a:r>
              <a:rPr lang="en-US" sz="1600" dirty="0">
                <a:solidFill>
                  <a:srgbClr val="FF6C00"/>
                </a:solidFill>
              </a:rPr>
              <a:t>3) Add adverse effect/toxicity</a:t>
            </a:r>
          </a:p>
        </p:txBody>
      </p:sp>
      <p:cxnSp>
        <p:nvCxnSpPr>
          <p:cNvPr id="15" name="Rechte verbindingslijn 14">
            <a:extLst>
              <a:ext uri="{FF2B5EF4-FFF2-40B4-BE49-F238E27FC236}">
                <a16:creationId xmlns:a16="http://schemas.microsoft.com/office/drawing/2014/main" id="{8EF0898C-5FDB-4AEE-8AFD-DFC49999435B}"/>
              </a:ext>
            </a:extLst>
          </p:cNvPr>
          <p:cNvCxnSpPr/>
          <p:nvPr/>
        </p:nvCxnSpPr>
        <p:spPr>
          <a:xfrm>
            <a:off x="881742" y="2405557"/>
            <a:ext cx="6670222" cy="0"/>
          </a:xfrm>
          <a:prstGeom prst="line">
            <a:avLst/>
          </a:prstGeom>
          <a:ln>
            <a:solidFill>
              <a:srgbClr val="A7A8AA"/>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120000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Afbeelding 18">
            <a:extLst>
              <a:ext uri="{FF2B5EF4-FFF2-40B4-BE49-F238E27FC236}">
                <a16:creationId xmlns:a16="http://schemas.microsoft.com/office/drawing/2014/main" id="{D2F1BBD9-F32E-4F63-920B-32EEA6A189BD}"/>
              </a:ext>
            </a:extLst>
          </p:cNvPr>
          <p:cNvPicPr>
            <a:picLocks noChangeAspect="1"/>
          </p:cNvPicPr>
          <p:nvPr/>
        </p:nvPicPr>
        <p:blipFill>
          <a:blip r:embed="rId3"/>
          <a:stretch>
            <a:fillRect/>
          </a:stretch>
        </p:blipFill>
        <p:spPr>
          <a:xfrm>
            <a:off x="1193512" y="989632"/>
            <a:ext cx="6365089" cy="2223895"/>
          </a:xfrm>
          <a:prstGeom prst="rect">
            <a:avLst/>
          </a:prstGeom>
        </p:spPr>
      </p:pic>
      <p:sp>
        <p:nvSpPr>
          <p:cNvPr id="2" name="Title 1"/>
          <p:cNvSpPr>
            <a:spLocks noGrp="1"/>
          </p:cNvSpPr>
          <p:nvPr>
            <p:ph type="title"/>
          </p:nvPr>
        </p:nvSpPr>
        <p:spPr>
          <a:xfrm>
            <a:off x="478800" y="430319"/>
            <a:ext cx="8042496" cy="462759"/>
          </a:xfrm>
        </p:spPr>
        <p:txBody>
          <a:bodyPr/>
          <a:lstStyle/>
          <a:p>
            <a:r>
              <a:rPr lang="en-CA" dirty="0"/>
              <a:t>Add Adverse effect of interest </a:t>
            </a:r>
          </a:p>
        </p:txBody>
      </p:sp>
      <p:pic>
        <p:nvPicPr>
          <p:cNvPr id="5" name="Afbeelding 4">
            <a:extLst>
              <a:ext uri="{FF2B5EF4-FFF2-40B4-BE49-F238E27FC236}">
                <a16:creationId xmlns:a16="http://schemas.microsoft.com/office/drawing/2014/main" id="{5336DFF4-5C95-4BA6-9377-0985D637E5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sp>
        <p:nvSpPr>
          <p:cNvPr id="7" name="Tekstvak 6">
            <a:extLst>
              <a:ext uri="{FF2B5EF4-FFF2-40B4-BE49-F238E27FC236}">
                <a16:creationId xmlns:a16="http://schemas.microsoft.com/office/drawing/2014/main" id="{18297551-5464-4666-A6EE-A09787FB500D}"/>
              </a:ext>
            </a:extLst>
          </p:cNvPr>
          <p:cNvSpPr txBox="1"/>
          <p:nvPr/>
        </p:nvSpPr>
        <p:spPr>
          <a:xfrm>
            <a:off x="-15705" y="2101580"/>
            <a:ext cx="1656726" cy="584775"/>
          </a:xfrm>
          <a:prstGeom prst="rect">
            <a:avLst/>
          </a:prstGeom>
          <a:noFill/>
        </p:spPr>
        <p:txBody>
          <a:bodyPr wrap="square" rtlCol="0">
            <a:spAutoFit/>
          </a:bodyPr>
          <a:lstStyle/>
          <a:p>
            <a:r>
              <a:rPr lang="en-US" sz="1600" dirty="0">
                <a:solidFill>
                  <a:srgbClr val="FF6C00"/>
                </a:solidFill>
              </a:rPr>
              <a:t>4) Add adverse event #2</a:t>
            </a:r>
          </a:p>
        </p:txBody>
      </p:sp>
      <p:sp>
        <p:nvSpPr>
          <p:cNvPr id="8" name="Pijl: rechts 7">
            <a:extLst>
              <a:ext uri="{FF2B5EF4-FFF2-40B4-BE49-F238E27FC236}">
                <a16:creationId xmlns:a16="http://schemas.microsoft.com/office/drawing/2014/main" id="{4BBF8C50-6275-472E-BD61-978A33060699}"/>
              </a:ext>
            </a:extLst>
          </p:cNvPr>
          <p:cNvSpPr/>
          <p:nvPr/>
        </p:nvSpPr>
        <p:spPr>
          <a:xfrm>
            <a:off x="1490488" y="2208298"/>
            <a:ext cx="259939" cy="18567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jl: rechts 11">
            <a:extLst>
              <a:ext uri="{FF2B5EF4-FFF2-40B4-BE49-F238E27FC236}">
                <a16:creationId xmlns:a16="http://schemas.microsoft.com/office/drawing/2014/main" id="{6F2A494F-248A-44EC-9314-E5E61052E4BE}"/>
              </a:ext>
            </a:extLst>
          </p:cNvPr>
          <p:cNvSpPr/>
          <p:nvPr/>
        </p:nvSpPr>
        <p:spPr>
          <a:xfrm rot="10800000">
            <a:off x="5007624" y="2522286"/>
            <a:ext cx="259939" cy="18567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kstvak 12">
            <a:extLst>
              <a:ext uri="{FF2B5EF4-FFF2-40B4-BE49-F238E27FC236}">
                <a16:creationId xmlns:a16="http://schemas.microsoft.com/office/drawing/2014/main" id="{A23FE0E4-7671-47BD-870A-E3CD773B91CF}"/>
              </a:ext>
            </a:extLst>
          </p:cNvPr>
          <p:cNvSpPr txBox="1"/>
          <p:nvPr/>
        </p:nvSpPr>
        <p:spPr>
          <a:xfrm>
            <a:off x="5267563" y="2445844"/>
            <a:ext cx="3366603" cy="338554"/>
          </a:xfrm>
          <a:prstGeom prst="rect">
            <a:avLst/>
          </a:prstGeom>
          <a:noFill/>
        </p:spPr>
        <p:txBody>
          <a:bodyPr wrap="square" rtlCol="0">
            <a:spAutoFit/>
          </a:bodyPr>
          <a:lstStyle/>
          <a:p>
            <a:r>
              <a:rPr lang="en-US" sz="1600" dirty="0">
                <a:solidFill>
                  <a:srgbClr val="FF6C00"/>
                </a:solidFill>
              </a:rPr>
              <a:t>5) Change operator to and </a:t>
            </a:r>
          </a:p>
        </p:txBody>
      </p:sp>
      <p:sp>
        <p:nvSpPr>
          <p:cNvPr id="20" name="Tekstvak 19">
            <a:extLst>
              <a:ext uri="{FF2B5EF4-FFF2-40B4-BE49-F238E27FC236}">
                <a16:creationId xmlns:a16="http://schemas.microsoft.com/office/drawing/2014/main" id="{A810655F-9DD1-4545-9771-15D85A6640BC}"/>
              </a:ext>
            </a:extLst>
          </p:cNvPr>
          <p:cNvSpPr txBox="1"/>
          <p:nvPr/>
        </p:nvSpPr>
        <p:spPr>
          <a:xfrm>
            <a:off x="7864166" y="989632"/>
            <a:ext cx="1069127" cy="369332"/>
          </a:xfrm>
          <a:prstGeom prst="rect">
            <a:avLst/>
          </a:prstGeom>
          <a:noFill/>
        </p:spPr>
        <p:txBody>
          <a:bodyPr wrap="square" rtlCol="0">
            <a:spAutoFit/>
          </a:bodyPr>
          <a:lstStyle/>
          <a:p>
            <a:r>
              <a:rPr lang="en-US" dirty="0">
                <a:solidFill>
                  <a:srgbClr val="FF6C00"/>
                </a:solidFill>
              </a:rPr>
              <a:t>6) Done </a:t>
            </a:r>
          </a:p>
        </p:txBody>
      </p:sp>
      <p:sp>
        <p:nvSpPr>
          <p:cNvPr id="21" name="Pijl: rechts 20">
            <a:extLst>
              <a:ext uri="{FF2B5EF4-FFF2-40B4-BE49-F238E27FC236}">
                <a16:creationId xmlns:a16="http://schemas.microsoft.com/office/drawing/2014/main" id="{8833F833-2612-4023-8313-383845ED7522}"/>
              </a:ext>
            </a:extLst>
          </p:cNvPr>
          <p:cNvSpPr/>
          <p:nvPr/>
        </p:nvSpPr>
        <p:spPr>
          <a:xfrm rot="10800000">
            <a:off x="7573822" y="1068113"/>
            <a:ext cx="290344" cy="207388"/>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6583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963EA83-C467-4B02-9673-6512B154F4BB}"/>
              </a:ext>
            </a:extLst>
          </p:cNvPr>
          <p:cNvPicPr>
            <a:picLocks noChangeAspect="1"/>
          </p:cNvPicPr>
          <p:nvPr/>
        </p:nvPicPr>
        <p:blipFill>
          <a:blip r:embed="rId3"/>
          <a:stretch>
            <a:fillRect/>
          </a:stretch>
        </p:blipFill>
        <p:spPr>
          <a:xfrm>
            <a:off x="1555953" y="1202088"/>
            <a:ext cx="6965343" cy="2640395"/>
          </a:xfrm>
          <a:prstGeom prst="rect">
            <a:avLst/>
          </a:prstGeom>
        </p:spPr>
      </p:pic>
      <p:sp>
        <p:nvSpPr>
          <p:cNvPr id="2" name="Title 1"/>
          <p:cNvSpPr>
            <a:spLocks noGrp="1"/>
          </p:cNvSpPr>
          <p:nvPr>
            <p:ph type="title"/>
          </p:nvPr>
        </p:nvSpPr>
        <p:spPr>
          <a:xfrm>
            <a:off x="478800" y="430319"/>
            <a:ext cx="8042496" cy="462759"/>
          </a:xfrm>
        </p:spPr>
        <p:txBody>
          <a:bodyPr/>
          <a:lstStyle/>
          <a:p>
            <a:r>
              <a:rPr lang="en-CA" dirty="0"/>
              <a:t>Add species of interest </a:t>
            </a:r>
          </a:p>
        </p:txBody>
      </p:sp>
      <p:pic>
        <p:nvPicPr>
          <p:cNvPr id="5" name="Afbeelding 4">
            <a:extLst>
              <a:ext uri="{FF2B5EF4-FFF2-40B4-BE49-F238E27FC236}">
                <a16:creationId xmlns:a16="http://schemas.microsoft.com/office/drawing/2014/main" id="{5336DFF4-5C95-4BA6-9377-0985D637E5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spTree>
    <p:extLst>
      <p:ext uri="{BB962C8B-B14F-4D97-AF65-F5344CB8AC3E}">
        <p14:creationId xmlns:p14="http://schemas.microsoft.com/office/powerpoint/2010/main" val="3749726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0" y="430319"/>
            <a:ext cx="8042496" cy="462759"/>
          </a:xfrm>
        </p:spPr>
        <p:txBody>
          <a:bodyPr/>
          <a:lstStyle/>
          <a:p>
            <a:r>
              <a:rPr lang="en-CA" dirty="0"/>
              <a:t>The query </a:t>
            </a:r>
          </a:p>
        </p:txBody>
      </p:sp>
      <p:pic>
        <p:nvPicPr>
          <p:cNvPr id="5" name="Afbeelding 4">
            <a:extLst>
              <a:ext uri="{FF2B5EF4-FFF2-40B4-BE49-F238E27FC236}">
                <a16:creationId xmlns:a16="http://schemas.microsoft.com/office/drawing/2014/main" id="{5336DFF4-5C95-4BA6-9377-0985D637E5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6" name="Afbeelding 5">
            <a:extLst>
              <a:ext uri="{FF2B5EF4-FFF2-40B4-BE49-F238E27FC236}">
                <a16:creationId xmlns:a16="http://schemas.microsoft.com/office/drawing/2014/main" id="{E66EE1BB-D9B8-401B-9EAE-84B62039D01A}"/>
              </a:ext>
            </a:extLst>
          </p:cNvPr>
          <p:cNvPicPr>
            <a:picLocks noChangeAspect="1"/>
          </p:cNvPicPr>
          <p:nvPr/>
        </p:nvPicPr>
        <p:blipFill>
          <a:blip r:embed="rId4"/>
          <a:stretch>
            <a:fillRect/>
          </a:stretch>
        </p:blipFill>
        <p:spPr>
          <a:xfrm>
            <a:off x="987525" y="1089329"/>
            <a:ext cx="7533771" cy="3213189"/>
          </a:xfrm>
          <a:prstGeom prst="rect">
            <a:avLst/>
          </a:prstGeom>
        </p:spPr>
      </p:pic>
    </p:spTree>
    <p:extLst>
      <p:ext uri="{BB962C8B-B14F-4D97-AF65-F5344CB8AC3E}">
        <p14:creationId xmlns:p14="http://schemas.microsoft.com/office/powerpoint/2010/main" val="2443271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752" y="436670"/>
            <a:ext cx="8042496" cy="462759"/>
          </a:xfrm>
        </p:spPr>
        <p:txBody>
          <a:bodyPr/>
          <a:lstStyle/>
          <a:p>
            <a:r>
              <a:rPr lang="en-CA" dirty="0"/>
              <a:t>Result </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sp>
        <p:nvSpPr>
          <p:cNvPr id="7" name="Rechthoek 6">
            <a:extLst>
              <a:ext uri="{FF2B5EF4-FFF2-40B4-BE49-F238E27FC236}">
                <a16:creationId xmlns:a16="http://schemas.microsoft.com/office/drawing/2014/main" id="{2C764839-97F3-4A13-8918-F2A5D023823D}"/>
              </a:ext>
            </a:extLst>
          </p:cNvPr>
          <p:cNvSpPr/>
          <p:nvPr/>
        </p:nvSpPr>
        <p:spPr>
          <a:xfrm>
            <a:off x="926623" y="1055902"/>
            <a:ext cx="7501759" cy="646331"/>
          </a:xfrm>
          <a:prstGeom prst="rect">
            <a:avLst/>
          </a:prstGeom>
        </p:spPr>
        <p:txBody>
          <a:bodyPr wrap="square">
            <a:spAutoFit/>
          </a:bodyPr>
          <a:lstStyle/>
          <a:p>
            <a:r>
              <a:rPr lang="en-CA" dirty="0">
                <a:solidFill>
                  <a:schemeClr val="tx2"/>
                </a:solidFill>
              </a:rPr>
              <a:t>6 antineoplastic drugs that have “Blood cell changes” as well as “Cardiac arrythmias” both in rat as well as in the clinic studies </a:t>
            </a:r>
            <a:endParaRPr lang="en-US" dirty="0">
              <a:solidFill>
                <a:schemeClr val="tx2"/>
              </a:solidFill>
            </a:endParaRPr>
          </a:p>
        </p:txBody>
      </p:sp>
      <p:pic>
        <p:nvPicPr>
          <p:cNvPr id="3" name="Afbeelding 2">
            <a:extLst>
              <a:ext uri="{FF2B5EF4-FFF2-40B4-BE49-F238E27FC236}">
                <a16:creationId xmlns:a16="http://schemas.microsoft.com/office/drawing/2014/main" id="{B5C53A1B-3B5B-4E1F-9290-CE266D62B5D7}"/>
              </a:ext>
            </a:extLst>
          </p:cNvPr>
          <p:cNvPicPr>
            <a:picLocks noChangeAspect="1"/>
          </p:cNvPicPr>
          <p:nvPr/>
        </p:nvPicPr>
        <p:blipFill>
          <a:blip r:embed="rId4"/>
          <a:stretch>
            <a:fillRect/>
          </a:stretch>
        </p:blipFill>
        <p:spPr>
          <a:xfrm>
            <a:off x="326003" y="2006041"/>
            <a:ext cx="4802588" cy="2161830"/>
          </a:xfrm>
          <a:prstGeom prst="rect">
            <a:avLst/>
          </a:prstGeom>
        </p:spPr>
      </p:pic>
      <p:cxnSp>
        <p:nvCxnSpPr>
          <p:cNvPr id="9" name="Rechte verbindingslijn met pijl 8">
            <a:extLst>
              <a:ext uri="{FF2B5EF4-FFF2-40B4-BE49-F238E27FC236}">
                <a16:creationId xmlns:a16="http://schemas.microsoft.com/office/drawing/2014/main" id="{E2ACBA0C-16E6-46A3-89C1-C46F455BAC79}"/>
              </a:ext>
            </a:extLst>
          </p:cNvPr>
          <p:cNvCxnSpPr/>
          <p:nvPr/>
        </p:nvCxnSpPr>
        <p:spPr>
          <a:xfrm flipH="1">
            <a:off x="2178657" y="3434963"/>
            <a:ext cx="214686"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Rechte verbindingslijn met pijl 9">
            <a:extLst>
              <a:ext uri="{FF2B5EF4-FFF2-40B4-BE49-F238E27FC236}">
                <a16:creationId xmlns:a16="http://schemas.microsoft.com/office/drawing/2014/main" id="{DFC6603F-4DDF-49A3-8F2A-2E8BCE167E9A}"/>
              </a:ext>
            </a:extLst>
          </p:cNvPr>
          <p:cNvCxnSpPr/>
          <p:nvPr/>
        </p:nvCxnSpPr>
        <p:spPr>
          <a:xfrm flipH="1">
            <a:off x="2373761" y="3873610"/>
            <a:ext cx="214686"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pic>
        <p:nvPicPr>
          <p:cNvPr id="12" name="Afbeelding 11">
            <a:extLst>
              <a:ext uri="{FF2B5EF4-FFF2-40B4-BE49-F238E27FC236}">
                <a16:creationId xmlns:a16="http://schemas.microsoft.com/office/drawing/2014/main" id="{83026EB9-1062-4B43-8824-8149AA2313AB}"/>
              </a:ext>
            </a:extLst>
          </p:cNvPr>
          <p:cNvPicPr>
            <a:picLocks noChangeAspect="1"/>
          </p:cNvPicPr>
          <p:nvPr/>
        </p:nvPicPr>
        <p:blipFill>
          <a:blip r:embed="rId5"/>
          <a:stretch>
            <a:fillRect/>
          </a:stretch>
        </p:blipFill>
        <p:spPr>
          <a:xfrm>
            <a:off x="5363321" y="1863469"/>
            <a:ext cx="3405466" cy="2446974"/>
          </a:xfrm>
          <a:prstGeom prst="rect">
            <a:avLst/>
          </a:prstGeom>
        </p:spPr>
      </p:pic>
    </p:spTree>
    <p:extLst>
      <p:ext uri="{BB962C8B-B14F-4D97-AF65-F5344CB8AC3E}">
        <p14:creationId xmlns:p14="http://schemas.microsoft.com/office/powerpoint/2010/main" val="4147688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752" y="430319"/>
            <a:ext cx="8042496" cy="462759"/>
          </a:xfrm>
        </p:spPr>
        <p:txBody>
          <a:bodyPr/>
          <a:lstStyle/>
          <a:p>
            <a:r>
              <a:rPr lang="en-CA" dirty="0"/>
              <a:t>Kinase inhibitors are overrepresented </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pic>
        <p:nvPicPr>
          <p:cNvPr id="3" name="Afbeelding 2">
            <a:extLst>
              <a:ext uri="{FF2B5EF4-FFF2-40B4-BE49-F238E27FC236}">
                <a16:creationId xmlns:a16="http://schemas.microsoft.com/office/drawing/2014/main" id="{40F6C642-D96C-4A34-ABB2-5F48CC6F00D9}"/>
              </a:ext>
            </a:extLst>
          </p:cNvPr>
          <p:cNvPicPr>
            <a:picLocks noChangeAspect="1"/>
          </p:cNvPicPr>
          <p:nvPr/>
        </p:nvPicPr>
        <p:blipFill>
          <a:blip r:embed="rId4"/>
          <a:stretch>
            <a:fillRect/>
          </a:stretch>
        </p:blipFill>
        <p:spPr>
          <a:xfrm>
            <a:off x="3325757" y="1355877"/>
            <a:ext cx="2246706" cy="2682115"/>
          </a:xfrm>
          <a:prstGeom prst="rect">
            <a:avLst/>
          </a:prstGeom>
        </p:spPr>
      </p:pic>
    </p:spTree>
    <p:extLst>
      <p:ext uri="{BB962C8B-B14F-4D97-AF65-F5344CB8AC3E}">
        <p14:creationId xmlns:p14="http://schemas.microsoft.com/office/powerpoint/2010/main" val="4117039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36688408-8433-4507-8F26-7620ECD0E4B9}"/>
              </a:ext>
            </a:extLst>
          </p:cNvPr>
          <p:cNvPicPr>
            <a:picLocks noChangeAspect="1"/>
          </p:cNvPicPr>
          <p:nvPr/>
        </p:nvPicPr>
        <p:blipFill>
          <a:blip r:embed="rId3"/>
          <a:stretch>
            <a:fillRect/>
          </a:stretch>
        </p:blipFill>
        <p:spPr>
          <a:xfrm>
            <a:off x="874643" y="2226365"/>
            <a:ext cx="5268617" cy="1890560"/>
          </a:xfrm>
          <a:prstGeom prst="rect">
            <a:avLst/>
          </a:prstGeom>
        </p:spPr>
      </p:pic>
      <p:sp>
        <p:nvSpPr>
          <p:cNvPr id="2" name="Title 1"/>
          <p:cNvSpPr>
            <a:spLocks noGrp="1"/>
          </p:cNvSpPr>
          <p:nvPr>
            <p:ph type="title"/>
          </p:nvPr>
        </p:nvSpPr>
        <p:spPr>
          <a:xfrm>
            <a:off x="550752" y="430319"/>
            <a:ext cx="8042496" cy="462759"/>
          </a:xfrm>
        </p:spPr>
        <p:txBody>
          <a:bodyPr/>
          <a:lstStyle/>
          <a:p>
            <a:r>
              <a:rPr lang="en-CA" dirty="0"/>
              <a:t>Possible next steps</a:t>
            </a:r>
          </a:p>
        </p:txBody>
      </p:sp>
      <p:pic>
        <p:nvPicPr>
          <p:cNvPr id="6" name="Afbeelding 5">
            <a:extLst>
              <a:ext uri="{FF2B5EF4-FFF2-40B4-BE49-F238E27FC236}">
                <a16:creationId xmlns:a16="http://schemas.microsoft.com/office/drawing/2014/main" id="{78728130-8D42-4D2D-97A4-0FE57FBDB2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8425" y="4675719"/>
            <a:ext cx="2101118" cy="211260"/>
          </a:xfrm>
          <a:prstGeom prst="rect">
            <a:avLst/>
          </a:prstGeom>
        </p:spPr>
      </p:pic>
      <p:cxnSp>
        <p:nvCxnSpPr>
          <p:cNvPr id="7" name="Rechte verbindingslijn met pijl 6">
            <a:extLst>
              <a:ext uri="{FF2B5EF4-FFF2-40B4-BE49-F238E27FC236}">
                <a16:creationId xmlns:a16="http://schemas.microsoft.com/office/drawing/2014/main" id="{72C5FA0E-CDB9-489C-959E-E0ECC468F01A}"/>
              </a:ext>
            </a:extLst>
          </p:cNvPr>
          <p:cNvCxnSpPr>
            <a:cxnSpLocks/>
          </p:cNvCxnSpPr>
          <p:nvPr/>
        </p:nvCxnSpPr>
        <p:spPr>
          <a:xfrm flipV="1">
            <a:off x="4466573" y="2051437"/>
            <a:ext cx="0" cy="270344"/>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pic>
        <p:nvPicPr>
          <p:cNvPr id="11" name="Afbeelding 10">
            <a:extLst>
              <a:ext uri="{FF2B5EF4-FFF2-40B4-BE49-F238E27FC236}">
                <a16:creationId xmlns:a16="http://schemas.microsoft.com/office/drawing/2014/main" id="{399CF605-478E-4B34-9EFC-C5F9DE5B7261}"/>
              </a:ext>
            </a:extLst>
          </p:cNvPr>
          <p:cNvPicPr>
            <a:picLocks noChangeAspect="1"/>
          </p:cNvPicPr>
          <p:nvPr/>
        </p:nvPicPr>
        <p:blipFill>
          <a:blip r:embed="rId5"/>
          <a:stretch>
            <a:fillRect/>
          </a:stretch>
        </p:blipFill>
        <p:spPr>
          <a:xfrm>
            <a:off x="3902412" y="430319"/>
            <a:ext cx="1339176" cy="1586632"/>
          </a:xfrm>
          <a:prstGeom prst="rect">
            <a:avLst/>
          </a:prstGeom>
          <a:ln w="19050">
            <a:solidFill>
              <a:srgbClr val="FF6C00"/>
            </a:solidFill>
          </a:ln>
        </p:spPr>
      </p:pic>
      <p:sp>
        <p:nvSpPr>
          <p:cNvPr id="13" name="Rechthoek 12">
            <a:extLst>
              <a:ext uri="{FF2B5EF4-FFF2-40B4-BE49-F238E27FC236}">
                <a16:creationId xmlns:a16="http://schemas.microsoft.com/office/drawing/2014/main" id="{1AA20CCD-41F3-4DE9-AF24-75053817FF95}"/>
              </a:ext>
            </a:extLst>
          </p:cNvPr>
          <p:cNvSpPr/>
          <p:nvPr/>
        </p:nvSpPr>
        <p:spPr>
          <a:xfrm>
            <a:off x="3607633" y="71627"/>
            <a:ext cx="1928733" cy="369332"/>
          </a:xfrm>
          <a:prstGeom prst="rect">
            <a:avLst/>
          </a:prstGeom>
        </p:spPr>
        <p:txBody>
          <a:bodyPr wrap="none">
            <a:spAutoFit/>
          </a:bodyPr>
          <a:lstStyle/>
          <a:p>
            <a:r>
              <a:rPr lang="en-CA" dirty="0">
                <a:solidFill>
                  <a:schemeClr val="tx2"/>
                </a:solidFill>
              </a:rPr>
              <a:t>Show other data </a:t>
            </a:r>
            <a:endParaRPr lang="en-US" dirty="0"/>
          </a:p>
        </p:txBody>
      </p:sp>
      <p:cxnSp>
        <p:nvCxnSpPr>
          <p:cNvPr id="14" name="Rechte verbindingslijn met pijl 13">
            <a:extLst>
              <a:ext uri="{FF2B5EF4-FFF2-40B4-BE49-F238E27FC236}">
                <a16:creationId xmlns:a16="http://schemas.microsoft.com/office/drawing/2014/main" id="{634CEC3E-A607-4598-A4BE-EC1E4DC65724}"/>
              </a:ext>
            </a:extLst>
          </p:cNvPr>
          <p:cNvCxnSpPr>
            <a:cxnSpLocks/>
          </p:cNvCxnSpPr>
          <p:nvPr/>
        </p:nvCxnSpPr>
        <p:spPr>
          <a:xfrm flipV="1">
            <a:off x="6010451" y="2051437"/>
            <a:ext cx="0" cy="270344"/>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pic>
        <p:nvPicPr>
          <p:cNvPr id="15" name="Afbeelding 14">
            <a:extLst>
              <a:ext uri="{FF2B5EF4-FFF2-40B4-BE49-F238E27FC236}">
                <a16:creationId xmlns:a16="http://schemas.microsoft.com/office/drawing/2014/main" id="{5A884DF0-F177-4466-9185-FCB9AF1ABD0B}"/>
              </a:ext>
            </a:extLst>
          </p:cNvPr>
          <p:cNvPicPr>
            <a:picLocks noChangeAspect="1"/>
          </p:cNvPicPr>
          <p:nvPr/>
        </p:nvPicPr>
        <p:blipFill>
          <a:blip r:embed="rId6"/>
          <a:stretch>
            <a:fillRect/>
          </a:stretch>
        </p:blipFill>
        <p:spPr>
          <a:xfrm>
            <a:off x="5536366" y="615887"/>
            <a:ext cx="3299791" cy="1106659"/>
          </a:xfrm>
          <a:prstGeom prst="rect">
            <a:avLst/>
          </a:prstGeom>
          <a:ln w="19050">
            <a:solidFill>
              <a:srgbClr val="FF6C00"/>
            </a:solidFill>
          </a:ln>
        </p:spPr>
      </p:pic>
      <p:sp>
        <p:nvSpPr>
          <p:cNvPr id="16" name="Rechthoek 15">
            <a:extLst>
              <a:ext uri="{FF2B5EF4-FFF2-40B4-BE49-F238E27FC236}">
                <a16:creationId xmlns:a16="http://schemas.microsoft.com/office/drawing/2014/main" id="{F9995939-7198-407C-80E6-84C68E21B497}"/>
              </a:ext>
            </a:extLst>
          </p:cNvPr>
          <p:cNvSpPr/>
          <p:nvPr/>
        </p:nvSpPr>
        <p:spPr>
          <a:xfrm>
            <a:off x="6143260" y="71627"/>
            <a:ext cx="979755" cy="369332"/>
          </a:xfrm>
          <a:prstGeom prst="rect">
            <a:avLst/>
          </a:prstGeom>
        </p:spPr>
        <p:txBody>
          <a:bodyPr wrap="none">
            <a:spAutoFit/>
          </a:bodyPr>
          <a:lstStyle/>
          <a:p>
            <a:r>
              <a:rPr lang="en-CA" dirty="0">
                <a:solidFill>
                  <a:schemeClr val="tx2"/>
                </a:solidFill>
              </a:rPr>
              <a:t>Export  </a:t>
            </a:r>
            <a:endParaRPr lang="en-US" dirty="0"/>
          </a:p>
        </p:txBody>
      </p:sp>
      <p:pic>
        <p:nvPicPr>
          <p:cNvPr id="17" name="Afbeelding 16">
            <a:extLst>
              <a:ext uri="{FF2B5EF4-FFF2-40B4-BE49-F238E27FC236}">
                <a16:creationId xmlns:a16="http://schemas.microsoft.com/office/drawing/2014/main" id="{A07FEDC1-D608-43B1-9EDA-3104FF18952D}"/>
              </a:ext>
            </a:extLst>
          </p:cNvPr>
          <p:cNvPicPr>
            <a:picLocks noChangeAspect="1"/>
          </p:cNvPicPr>
          <p:nvPr/>
        </p:nvPicPr>
        <p:blipFill>
          <a:blip r:embed="rId7"/>
          <a:stretch>
            <a:fillRect/>
          </a:stretch>
        </p:blipFill>
        <p:spPr>
          <a:xfrm>
            <a:off x="6320541" y="2132895"/>
            <a:ext cx="2528914" cy="2153598"/>
          </a:xfrm>
          <a:prstGeom prst="rect">
            <a:avLst/>
          </a:prstGeom>
          <a:ln w="19050">
            <a:solidFill>
              <a:srgbClr val="FF6C00"/>
            </a:solidFill>
          </a:ln>
        </p:spPr>
      </p:pic>
      <p:sp>
        <p:nvSpPr>
          <p:cNvPr id="18" name="Rechthoek 17">
            <a:extLst>
              <a:ext uri="{FF2B5EF4-FFF2-40B4-BE49-F238E27FC236}">
                <a16:creationId xmlns:a16="http://schemas.microsoft.com/office/drawing/2014/main" id="{2A0B303C-826B-4C5D-9155-54A5E3D4317D}"/>
              </a:ext>
            </a:extLst>
          </p:cNvPr>
          <p:cNvSpPr/>
          <p:nvPr/>
        </p:nvSpPr>
        <p:spPr>
          <a:xfrm>
            <a:off x="6391190" y="1763563"/>
            <a:ext cx="2326278" cy="369332"/>
          </a:xfrm>
          <a:prstGeom prst="rect">
            <a:avLst/>
          </a:prstGeom>
        </p:spPr>
        <p:txBody>
          <a:bodyPr wrap="none">
            <a:spAutoFit/>
          </a:bodyPr>
          <a:lstStyle/>
          <a:p>
            <a:r>
              <a:rPr lang="en-CA" dirty="0">
                <a:solidFill>
                  <a:schemeClr val="tx2"/>
                </a:solidFill>
              </a:rPr>
              <a:t>Dive into the full text </a:t>
            </a:r>
            <a:endParaRPr lang="en-US" dirty="0"/>
          </a:p>
        </p:txBody>
      </p:sp>
      <p:cxnSp>
        <p:nvCxnSpPr>
          <p:cNvPr id="19" name="Rechte verbindingslijn met pijl 18">
            <a:extLst>
              <a:ext uri="{FF2B5EF4-FFF2-40B4-BE49-F238E27FC236}">
                <a16:creationId xmlns:a16="http://schemas.microsoft.com/office/drawing/2014/main" id="{2E68E324-D97F-4B17-BB29-8040400B4437}"/>
              </a:ext>
            </a:extLst>
          </p:cNvPr>
          <p:cNvCxnSpPr>
            <a:cxnSpLocks/>
          </p:cNvCxnSpPr>
          <p:nvPr/>
        </p:nvCxnSpPr>
        <p:spPr>
          <a:xfrm>
            <a:off x="6026933" y="3937221"/>
            <a:ext cx="293608"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pic>
        <p:nvPicPr>
          <p:cNvPr id="22" name="Afbeelding 21">
            <a:extLst>
              <a:ext uri="{FF2B5EF4-FFF2-40B4-BE49-F238E27FC236}">
                <a16:creationId xmlns:a16="http://schemas.microsoft.com/office/drawing/2014/main" id="{0A893BA9-6B35-4C3D-BF5B-71ACE51BEDB5}"/>
              </a:ext>
            </a:extLst>
          </p:cNvPr>
          <p:cNvPicPr>
            <a:picLocks noChangeAspect="1"/>
          </p:cNvPicPr>
          <p:nvPr/>
        </p:nvPicPr>
        <p:blipFill rotWithShape="1">
          <a:blip r:embed="rId7"/>
          <a:srcRect l="17568" t="32057" r="8853" b="48173"/>
          <a:stretch/>
        </p:blipFill>
        <p:spPr>
          <a:xfrm>
            <a:off x="6900702" y="4009581"/>
            <a:ext cx="2192481" cy="501664"/>
          </a:xfrm>
          <a:prstGeom prst="rect">
            <a:avLst/>
          </a:prstGeom>
          <a:ln w="28575">
            <a:solidFill>
              <a:srgbClr val="FF6C00"/>
            </a:solidFill>
          </a:ln>
        </p:spPr>
      </p:pic>
    </p:spTree>
    <p:extLst>
      <p:ext uri="{BB962C8B-B14F-4D97-AF65-F5344CB8AC3E}">
        <p14:creationId xmlns:p14="http://schemas.microsoft.com/office/powerpoint/2010/main" val="140580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5C1661A-8B35-4F14-9EEB-8BFAE73E4B75}"/>
              </a:ext>
            </a:extLst>
          </p:cNvPr>
          <p:cNvSpPr>
            <a:spLocks noGrp="1"/>
          </p:cNvSpPr>
          <p:nvPr>
            <p:ph type="body" sz="quarter" idx="14"/>
          </p:nvPr>
        </p:nvSpPr>
        <p:spPr/>
        <p:txBody>
          <a:bodyPr/>
          <a:lstStyle/>
          <a:p>
            <a:endParaRPr lang="en-US" dirty="0"/>
          </a:p>
        </p:txBody>
      </p:sp>
      <p:sp>
        <p:nvSpPr>
          <p:cNvPr id="3" name="Tijdelijke aanduiding voor tekst 2">
            <a:extLst>
              <a:ext uri="{FF2B5EF4-FFF2-40B4-BE49-F238E27FC236}">
                <a16:creationId xmlns:a16="http://schemas.microsoft.com/office/drawing/2014/main" id="{4BD1D449-A9DB-435B-99FB-50C8AA52C18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62864394"/>
      </p:ext>
    </p:extLst>
  </p:cSld>
  <p:clrMapOvr>
    <a:masterClrMapping/>
  </p:clrMapOvr>
</p:sld>
</file>

<file path=ppt/theme/theme1.xml><?xml version="1.0" encoding="utf-8"?>
<a:theme xmlns:a="http://schemas.openxmlformats.org/drawingml/2006/main" name="Elsevier">
  <a:themeElements>
    <a:clrScheme name="Custom 1">
      <a:dk1>
        <a:srgbClr val="53565A"/>
      </a:dk1>
      <a:lt1>
        <a:srgbClr val="FFFFFF"/>
      </a:lt1>
      <a:dk2>
        <a:srgbClr val="FF6C00"/>
      </a:dk2>
      <a:lt2>
        <a:srgbClr val="E7E6E6"/>
      </a:lt2>
      <a:accent1>
        <a:srgbClr val="3678DF"/>
      </a:accent1>
      <a:accent2>
        <a:srgbClr val="FF6C00"/>
      </a:accent2>
      <a:accent3>
        <a:srgbClr val="FCD300"/>
      </a:accent3>
      <a:accent4>
        <a:srgbClr val="F73D28"/>
      </a:accent4>
      <a:accent5>
        <a:srgbClr val="8ED600"/>
      </a:accent5>
      <a:accent6>
        <a:srgbClr val="661CC9"/>
      </a:accent6>
      <a:hlink>
        <a:srgbClr val="0563C1"/>
      </a:hlink>
      <a:folHlink>
        <a:srgbClr val="FF6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grey">
      <a:srgbClr val="53565A"/>
    </a:custClr>
    <a:custClr name="Orange">
      <a:srgbClr val="FF6C00"/>
    </a:custClr>
    <a:custClr name="Grey footer">
      <a:srgbClr val="A7A8AA"/>
    </a:custClr>
  </a:custClrLst>
  <a:extLst>
    <a:ext uri="{05A4C25C-085E-4340-85A3-A5531E510DB2}">
      <thm15:themeFamily xmlns:thm15="http://schemas.microsoft.com/office/thememl/2012/main" name="ELS_ppt-presentation_Arial 16_9 new.potx" id="{D40443C0-16AF-4A5D-8290-255DEE5F8301}" vid="{38A45B1D-F117-4F8B-9F78-F1219F5478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7e75a0f-4679-4951-8314-0c3eda46369c">
      <Terms xmlns="http://schemas.microsoft.com/office/infopath/2007/PartnerControls"/>
    </lcf76f155ced4ddcb4097134ff3c332f>
    <TaxCatchAll xmlns="58548ee3-17bf-4654-8739-8e54e210318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6342CE05B52E147A6FAE744173A0015" ma:contentTypeVersion="16" ma:contentTypeDescription="Create a new document." ma:contentTypeScope="" ma:versionID="a68b7738a70c49b16d5bedda68e27774">
  <xsd:schema xmlns:xsd="http://www.w3.org/2001/XMLSchema" xmlns:xs="http://www.w3.org/2001/XMLSchema" xmlns:p="http://schemas.microsoft.com/office/2006/metadata/properties" xmlns:ns2="67e75a0f-4679-4951-8314-0c3eda46369c" xmlns:ns3="58548ee3-17bf-4654-8739-8e54e210318d" targetNamespace="http://schemas.microsoft.com/office/2006/metadata/properties" ma:root="true" ma:fieldsID="e1c9fd16f71ff33aec220f90be6290fb" ns2:_="" ns3:_="">
    <xsd:import namespace="67e75a0f-4679-4951-8314-0c3eda46369c"/>
    <xsd:import namespace="58548ee3-17bf-4654-8739-8e54e210318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e75a0f-4679-4951-8314-0c3eda4636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2763e4d-7885-4cd8-8534-835ebc0ece8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548ee3-17bf-4654-8739-8e54e210318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a1f7cad9-0113-4984-9c77-9460931ba448}" ma:internalName="TaxCatchAll" ma:showField="CatchAllData" ma:web="58548ee3-17bf-4654-8739-8e54e21031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E827F2-0486-434B-835A-4F969C0984A9}">
  <ds:schemaRefs>
    <ds:schemaRef ds:uri="http://schemas.microsoft.com/sharepoint/v3/contenttype/forms"/>
  </ds:schemaRefs>
</ds:datastoreItem>
</file>

<file path=customXml/itemProps2.xml><?xml version="1.0" encoding="utf-8"?>
<ds:datastoreItem xmlns:ds="http://schemas.openxmlformats.org/officeDocument/2006/customXml" ds:itemID="{DE03675D-8D64-4E18-9DFC-91B79FDF8D8B}">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9899b366-7b72-454c-89d4-c9d65b6b2d09"/>
    <ds:schemaRef ds:uri="http://purl.org/dc/elements/1.1/"/>
    <ds:schemaRef ds:uri="6dc7b1fc-a42c-4787-81d2-6038e501572a"/>
    <ds:schemaRef ds:uri="http://www.w3.org/XML/1998/namespace"/>
    <ds:schemaRef ds:uri="http://purl.org/dc/dcmitype/"/>
  </ds:schemaRefs>
</ds:datastoreItem>
</file>

<file path=customXml/itemProps3.xml><?xml version="1.0" encoding="utf-8"?>
<ds:datastoreItem xmlns:ds="http://schemas.openxmlformats.org/officeDocument/2006/customXml" ds:itemID="{F3B684C1-74F3-4218-97A3-0BA3B844077F}"/>
</file>

<file path=docProps/app.xml><?xml version="1.0" encoding="utf-8"?>
<Properties xmlns="http://schemas.openxmlformats.org/officeDocument/2006/extended-properties" xmlns:vt="http://schemas.openxmlformats.org/officeDocument/2006/docPropsVTypes">
  <Template>ELS_ppt-presentation_Arial 16_9 new colorscheme</Template>
  <TotalTime>0</TotalTime>
  <Words>906</Words>
  <Application>Microsoft Office PowerPoint</Application>
  <PresentationFormat>Diavoorstelling (16:9)</PresentationFormat>
  <Paragraphs>86</Paragraphs>
  <Slides>14</Slides>
  <Notes>14</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14</vt:i4>
      </vt:variant>
    </vt:vector>
  </HeadingPairs>
  <TitlesOfParts>
    <vt:vector size="18" baseType="lpstr">
      <vt:lpstr>Arial</vt:lpstr>
      <vt:lpstr>Calibri</vt:lpstr>
      <vt:lpstr>Courier New</vt:lpstr>
      <vt:lpstr>Elsevier</vt:lpstr>
      <vt:lpstr>Searching drug safety data with Boolean searching </vt:lpstr>
      <vt:lpstr>Learning objective </vt:lpstr>
      <vt:lpstr>Why include multiple adverse events and/or species in a drug safety search? </vt:lpstr>
      <vt:lpstr>Example question:</vt:lpstr>
      <vt:lpstr>Search in Drug Safety data </vt:lpstr>
      <vt:lpstr>Add drug class of interest </vt:lpstr>
      <vt:lpstr>Add Adverse effects of interest </vt:lpstr>
      <vt:lpstr>Add Adverse effect of interest </vt:lpstr>
      <vt:lpstr>Add species of interest </vt:lpstr>
      <vt:lpstr>The query </vt:lpstr>
      <vt:lpstr>Result </vt:lpstr>
      <vt:lpstr>Kinase inhibitors are overrepresented </vt:lpstr>
      <vt:lpstr>Possible next steps</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2018-07-23T12:36:44Z</cp:lastPrinted>
  <dcterms:created xsi:type="dcterms:W3CDTF">2018-05-29T20:11:58Z</dcterms:created>
  <dcterms:modified xsi:type="dcterms:W3CDTF">2019-08-06T14:31:03Z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0x01010056342CE05B52E147A6FAE744173A0015</vt:lpwstr>
  </property>
  <property fmtid="{D5CDD505-2E9C-101B-9397-08002B2CF9AE}" pid="3" name="MediaServiceImageTags">
    <vt:lpwstr/>
  </property>
</Properties>
</file>